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</p:sldIdLst>
  <p:sldSz cy="6858000" cx="12192000"/>
  <p:notesSz cx="6858000" cy="9144000"/>
  <p:embeddedFontLst>
    <p:embeddedFont>
      <p:font typeface="Century Gothic"/>
      <p:regular r:id="rId133"/>
      <p:bold r:id="rId134"/>
      <p:italic r:id="rId135"/>
      <p:boldItalic r:id="rId1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1">
          <p15:clr>
            <a:srgbClr val="A4A3A4"/>
          </p15:clr>
        </p15:guide>
        <p15:guide id="2" pos="69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0D2535B-F226-4442-9982-17DC6ED2ACF5}">
  <a:tblStyle styleId="{E0D2535B-F226-4442-9982-17DC6ED2ACF5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1" orient="horz"/>
        <p:guide pos="69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29" Type="http://schemas.openxmlformats.org/officeDocument/2006/relationships/slide" Target="slides/slide123.xml"/><Relationship Id="rId128" Type="http://schemas.openxmlformats.org/officeDocument/2006/relationships/slide" Target="slides/slide122.xml"/><Relationship Id="rId127" Type="http://schemas.openxmlformats.org/officeDocument/2006/relationships/slide" Target="slides/slide121.xml"/><Relationship Id="rId126" Type="http://schemas.openxmlformats.org/officeDocument/2006/relationships/slide" Target="slides/slide120.xml"/><Relationship Id="rId26" Type="http://schemas.openxmlformats.org/officeDocument/2006/relationships/slide" Target="slides/slide20.xml"/><Relationship Id="rId121" Type="http://schemas.openxmlformats.org/officeDocument/2006/relationships/slide" Target="slides/slide115.xml"/><Relationship Id="rId25" Type="http://schemas.openxmlformats.org/officeDocument/2006/relationships/slide" Target="slides/slide19.xml"/><Relationship Id="rId120" Type="http://schemas.openxmlformats.org/officeDocument/2006/relationships/slide" Target="slides/slide114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125" Type="http://schemas.openxmlformats.org/officeDocument/2006/relationships/slide" Target="slides/slide119.xml"/><Relationship Id="rId29" Type="http://schemas.openxmlformats.org/officeDocument/2006/relationships/slide" Target="slides/slide23.xml"/><Relationship Id="rId124" Type="http://schemas.openxmlformats.org/officeDocument/2006/relationships/slide" Target="slides/slide118.xml"/><Relationship Id="rId123" Type="http://schemas.openxmlformats.org/officeDocument/2006/relationships/slide" Target="slides/slide117.xml"/><Relationship Id="rId122" Type="http://schemas.openxmlformats.org/officeDocument/2006/relationships/slide" Target="slides/slide116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slide" Target="slides/slide112.xml"/><Relationship Id="rId117" Type="http://schemas.openxmlformats.org/officeDocument/2006/relationships/slide" Target="slides/slide111.xml"/><Relationship Id="rId116" Type="http://schemas.openxmlformats.org/officeDocument/2006/relationships/slide" Target="slides/slide110.xml"/><Relationship Id="rId115" Type="http://schemas.openxmlformats.org/officeDocument/2006/relationships/slide" Target="slides/slide109.xml"/><Relationship Id="rId119" Type="http://schemas.openxmlformats.org/officeDocument/2006/relationships/slide" Target="slides/slide113.xml"/><Relationship Id="rId15" Type="http://schemas.openxmlformats.org/officeDocument/2006/relationships/slide" Target="slides/slide9.xml"/><Relationship Id="rId110" Type="http://schemas.openxmlformats.org/officeDocument/2006/relationships/slide" Target="slides/slide104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slide" Target="slides/slide108.xml"/><Relationship Id="rId18" Type="http://schemas.openxmlformats.org/officeDocument/2006/relationships/slide" Target="slides/slide12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132" Type="http://schemas.openxmlformats.org/officeDocument/2006/relationships/slide" Target="slides/slide126.xml"/><Relationship Id="rId131" Type="http://schemas.openxmlformats.org/officeDocument/2006/relationships/slide" Target="slides/slide125.xml"/><Relationship Id="rId130" Type="http://schemas.openxmlformats.org/officeDocument/2006/relationships/slide" Target="slides/slide124.xml"/><Relationship Id="rId136" Type="http://schemas.openxmlformats.org/officeDocument/2006/relationships/font" Target="fonts/CenturyGothic-boldItalic.fntdata"/><Relationship Id="rId135" Type="http://schemas.openxmlformats.org/officeDocument/2006/relationships/font" Target="fonts/CenturyGothic-italic.fntdata"/><Relationship Id="rId134" Type="http://schemas.openxmlformats.org/officeDocument/2006/relationships/font" Target="fonts/CenturyGothic-bold.fntdata"/><Relationship Id="rId133" Type="http://schemas.openxmlformats.org/officeDocument/2006/relationships/font" Target="fonts/CenturyGothic-regular.fntdata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7" name="Google Shape;1487;p1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10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8" name="Google Shape;1508;p1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p10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9" name="Google Shape;1519;p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10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1" name="Google Shape;1541;p1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10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9" name="Google Shape;1549;p1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10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9" name="Google Shape;1569;p1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10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0" name="Google Shape;1590;p10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p10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1" name="Google Shape;1611;p1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10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2" name="Google Shape;1622;p1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p10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1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4" name="Google Shape;1644;p1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5" name="Google Shape;1645;p1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2" name="Google Shape;1652;p1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3" name="Google Shape;1653;p1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2" name="Google Shape;1672;p1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3" name="Google Shape;1673;p1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3" name="Google Shape;1693;p1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p1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4" name="Google Shape;1714;p1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5" name="Google Shape;1715;p1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5" name="Google Shape;1725;p1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6" name="Google Shape;1726;p1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1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7" name="Google Shape;1747;p1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1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5" name="Google Shape;1755;p1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1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5" name="Google Shape;1775;p1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Google Shape;1776;p1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4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6" name="Google Shape;1796;p1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1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5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7" name="Google Shape;1817;p1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8" name="Google Shape;1818;p1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8" name="Google Shape;1828;p1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9" name="Google Shape;1829;p1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1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5" name="Google Shape;1845;p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0" name="Google Shape;1850;p1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1" name="Google Shape;1851;p1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1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1" name="Google Shape;581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2" name="Google Shape;642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3" name="Google Shape;663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5" name="Google Shape;695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" name="Google Shape;717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5" name="Google Shape;725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6" name="Google Shape;766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7" name="Google Shape;787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0" name="Google Shape;82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8" name="Google Shape;828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8" name="Google Shape;848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9" name="Google Shape;869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5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0" name="Google Shape;890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3" name="Google Shape;923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6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1" name="Google Shape;931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6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1" name="Google Shape;951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6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2" name="Google Shape;972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6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3" name="Google Shape;993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6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4" name="Google Shape;1004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6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6" name="Google Shape;1026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6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4" name="Google Shape;1034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7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4" name="Google Shape;1054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7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5" name="Google Shape;1075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7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6" name="Google Shape;1096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7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7" name="Google Shape;1107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7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9" name="Google Shape;1129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7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7" name="Google Shape;1137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7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7" name="Google Shape;1157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7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8" name="Google Shape;1178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7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9" name="Google Shape;1199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8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0" name="Google Shape;1210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8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2" name="Google Shape;1232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8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0" name="Google Shape;1240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8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0" name="Google Shape;1260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8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1" name="Google Shape;1281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8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2" name="Google Shape;1302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3" name="Google Shape;1303;p8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3" name="Google Shape;1313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8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p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5" name="Google Shape;1335;p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9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3" name="Google Shape;1343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9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3" name="Google Shape;1363;p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p9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4" name="Google Shape;1384;p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9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5" name="Google Shape;1405;p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9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6" name="Google Shape;1416;p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9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3" name="Google Shape;1433;p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8" name="Google Shape;1438;p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9" name="Google Shape;1439;p9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6" name="Google Shape;1446;p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9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6" name="Google Shape;1466;p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9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ajd tytułowy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>
            <p:ph type="ctrTitle"/>
          </p:nvPr>
        </p:nvSpPr>
        <p:spPr>
          <a:xfrm>
            <a:off x="2589889" y="2514601"/>
            <a:ext cx="8800601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"/>
          <p:cNvSpPr txBox="1"/>
          <p:nvPr>
            <p:ph idx="1" type="subTitle"/>
          </p:nvPr>
        </p:nvSpPr>
        <p:spPr>
          <a:xfrm>
            <a:off x="2589889" y="4777381"/>
            <a:ext cx="8800601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2"/>
          <p:cNvSpPr txBox="1"/>
          <p:nvPr>
            <p:ph idx="10" type="dt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"/>
          <p:cNvSpPr txBox="1"/>
          <p:nvPr>
            <p:ph idx="11" type="ftr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"/>
          <p:cNvSpPr/>
          <p:nvPr/>
        </p:nvSpPr>
        <p:spPr>
          <a:xfrm>
            <a:off x="-42292" y="4321159"/>
            <a:ext cx="1860631" cy="781781"/>
          </a:xfrm>
          <a:custGeom>
            <a:rect b="b" l="l" r="r" t="t"/>
            <a:pathLst>
              <a:path extrusionOk="0" h="10000" w="8042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564445" y="4529542"/>
            <a:ext cx="779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ytuł i zawartość" showMasterSp="0">
  <p:cSld name="2_Tytuł i zawartość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/>
          <p:nvPr/>
        </p:nvSpPr>
        <p:spPr>
          <a:xfrm>
            <a:off x="0" y="6093296"/>
            <a:ext cx="12192000" cy="7558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3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entury Gothic"/>
              <a:buNone/>
              <a:defRPr sz="24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"/>
          <p:cNvSpPr txBox="1"/>
          <p:nvPr/>
        </p:nvSpPr>
        <p:spPr>
          <a:xfrm>
            <a:off x="0" y="1"/>
            <a:ext cx="12192000" cy="261610"/>
          </a:xfrm>
          <a:prstGeom prst="rect">
            <a:avLst/>
          </a:prstGeom>
          <a:solidFill>
            <a:srgbClr val="7F7F7F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l-PL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Zdrowa ONA na Walentynki</a:t>
            </a:r>
            <a:endParaRPr/>
          </a:p>
        </p:txBody>
      </p:sp>
      <p:cxnSp>
        <p:nvCxnSpPr>
          <p:cNvPr id="53" name="Google Shape;53;p3"/>
          <p:cNvCxnSpPr/>
          <p:nvPr/>
        </p:nvCxnSpPr>
        <p:spPr>
          <a:xfrm rot="10800000">
            <a:off x="-55886" y="6093296"/>
            <a:ext cx="12240000" cy="0"/>
          </a:xfrm>
          <a:prstGeom prst="straightConnector1">
            <a:avLst/>
          </a:prstGeom>
          <a:noFill/>
          <a:ln cap="flat" cmpd="sng" w="254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3"/>
          <p:cNvCxnSpPr/>
          <p:nvPr/>
        </p:nvCxnSpPr>
        <p:spPr>
          <a:xfrm rot="10800000">
            <a:off x="-36396" y="764707"/>
            <a:ext cx="12240000" cy="287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" name="Google Shape;5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16367" y="6129123"/>
            <a:ext cx="1067747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ytuł i zawartość" showMasterSp="0">
  <p:cSld name="1_Tytuł i zawartość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/>
          <p:nvPr/>
        </p:nvSpPr>
        <p:spPr>
          <a:xfrm>
            <a:off x="0" y="6093296"/>
            <a:ext cx="12192000" cy="7558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4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entury Gothic"/>
              <a:buNone/>
              <a:defRPr sz="24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"/>
          <p:cNvSpPr txBox="1"/>
          <p:nvPr/>
        </p:nvSpPr>
        <p:spPr>
          <a:xfrm>
            <a:off x="0" y="1"/>
            <a:ext cx="12192000" cy="261610"/>
          </a:xfrm>
          <a:prstGeom prst="rect">
            <a:avLst/>
          </a:prstGeom>
          <a:solidFill>
            <a:srgbClr val="7F7F7F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Zdrowa ONA na Walentynki</a:t>
            </a:r>
            <a:endParaRPr/>
          </a:p>
        </p:txBody>
      </p:sp>
      <p:cxnSp>
        <p:nvCxnSpPr>
          <p:cNvPr id="60" name="Google Shape;60;p4"/>
          <p:cNvCxnSpPr/>
          <p:nvPr/>
        </p:nvCxnSpPr>
        <p:spPr>
          <a:xfrm rot="10800000">
            <a:off x="1871532" y="6093296"/>
            <a:ext cx="10320469" cy="0"/>
          </a:xfrm>
          <a:prstGeom prst="straightConnector1">
            <a:avLst/>
          </a:prstGeom>
          <a:noFill/>
          <a:ln cap="flat" cmpd="sng" w="254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4"/>
          <p:cNvCxnSpPr/>
          <p:nvPr/>
        </p:nvCxnSpPr>
        <p:spPr>
          <a:xfrm rot="10800000">
            <a:off x="-36396" y="764707"/>
            <a:ext cx="8820693" cy="287"/>
          </a:xfrm>
          <a:prstGeom prst="straightConnector1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2" name="Google Shape;6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45421" y="6134240"/>
            <a:ext cx="1346580" cy="72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5717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"/>
          <p:cNvSpPr txBox="1"/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1"/>
          <p:cNvSpPr txBox="1"/>
          <p:nvPr>
            <p:ph idx="1" type="body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1"/>
          <p:cNvSpPr txBox="1"/>
          <p:nvPr>
            <p:ph idx="10" type="dt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1"/>
          <p:cNvSpPr txBox="1"/>
          <p:nvPr>
            <p:ph idx="11" type="ftr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1"/>
          <p:cNvSpPr txBox="1"/>
          <p:nvPr>
            <p:ph idx="12" type="sldNum"/>
          </p:nvPr>
        </p:nvSpPr>
        <p:spPr>
          <a:xfrm>
            <a:off x="681637" y="787784"/>
            <a:ext cx="7799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3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27.png"/><Relationship Id="rId6" Type="http://schemas.openxmlformats.org/officeDocument/2006/relationships/image" Target="../media/image130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3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32.png"/><Relationship Id="rId4" Type="http://schemas.openxmlformats.org/officeDocument/2006/relationships/image" Target="../media/image131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5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138.png"/><Relationship Id="rId4" Type="http://schemas.openxmlformats.org/officeDocument/2006/relationships/image" Target="../media/image137.png"/><Relationship Id="rId5" Type="http://schemas.openxmlformats.org/officeDocument/2006/relationships/image" Target="../media/image136.png"/><Relationship Id="rId6" Type="http://schemas.openxmlformats.org/officeDocument/2006/relationships/image" Target="../media/image140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139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142.png"/><Relationship Id="rId4" Type="http://schemas.openxmlformats.org/officeDocument/2006/relationships/image" Target="../media/image141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3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145.png"/><Relationship Id="rId4" Type="http://schemas.openxmlformats.org/officeDocument/2006/relationships/image" Target="../media/image144.png"/><Relationship Id="rId5" Type="http://schemas.openxmlformats.org/officeDocument/2006/relationships/image" Target="../media/image146.png"/><Relationship Id="rId6" Type="http://schemas.openxmlformats.org/officeDocument/2006/relationships/image" Target="../media/image148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147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1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154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5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15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6.png"/><Relationship Id="rId10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160.png"/><Relationship Id="rId4" Type="http://schemas.openxmlformats.org/officeDocument/2006/relationships/image" Target="../media/image159.png"/><Relationship Id="rId9" Type="http://schemas.openxmlformats.org/officeDocument/2006/relationships/image" Target="../media/image167.png"/><Relationship Id="rId5" Type="http://schemas.openxmlformats.org/officeDocument/2006/relationships/image" Target="../media/image162.png"/><Relationship Id="rId6" Type="http://schemas.openxmlformats.org/officeDocument/2006/relationships/image" Target="../media/image163.png"/><Relationship Id="rId7" Type="http://schemas.openxmlformats.org/officeDocument/2006/relationships/image" Target="../media/image164.png"/><Relationship Id="rId8" Type="http://schemas.openxmlformats.org/officeDocument/2006/relationships/image" Target="../media/image161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6.xml"/><Relationship Id="rId3" Type="http://schemas.openxmlformats.org/officeDocument/2006/relationships/hyperlink" Target="mailto:p.zimolzak@swresearch.pl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5" Type="http://schemas.openxmlformats.org/officeDocument/2006/relationships/slide" Target="/ppt/slides/slide5.xml"/><Relationship Id="rId6" Type="http://schemas.openxmlformats.org/officeDocument/2006/relationships/slide" Target="/ppt/slides/slide6.xml"/><Relationship Id="rId7" Type="http://schemas.openxmlformats.org/officeDocument/2006/relationships/slide" Target="/ppt/slides/slide124.xml"/><Relationship Id="rId8" Type="http://schemas.openxmlformats.org/officeDocument/2006/relationships/slide" Target="/ppt/slides/slide126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6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4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7.png"/><Relationship Id="rId4" Type="http://schemas.openxmlformats.org/officeDocument/2006/relationships/image" Target="../media/image56.png"/><Relationship Id="rId5" Type="http://schemas.openxmlformats.org/officeDocument/2006/relationships/image" Target="../media/image55.png"/><Relationship Id="rId6" Type="http://schemas.openxmlformats.org/officeDocument/2006/relationships/image" Target="../media/image5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8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10.xml"/><Relationship Id="rId11" Type="http://schemas.openxmlformats.org/officeDocument/2006/relationships/slide" Target="/ppt/slides/slide12.xml"/><Relationship Id="rId22" Type="http://schemas.openxmlformats.org/officeDocument/2006/relationships/slide" Target="/ppt/slides/slide89.xml"/><Relationship Id="rId10" Type="http://schemas.openxmlformats.org/officeDocument/2006/relationships/slide" Target="/ppt/slides/slide61.xml"/><Relationship Id="rId21" Type="http://schemas.openxmlformats.org/officeDocument/2006/relationships/slide" Target="/ppt/slides/slide40.xml"/><Relationship Id="rId13" Type="http://schemas.openxmlformats.org/officeDocument/2006/relationships/slide" Target="/ppt/slides/slide33.xml"/><Relationship Id="rId12" Type="http://schemas.openxmlformats.org/officeDocument/2006/relationships/slide" Target="/ppt/slides/slide1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slide" Target="/ppt/slides/slide54.xml"/><Relationship Id="rId9" Type="http://schemas.openxmlformats.org/officeDocument/2006/relationships/slide" Target="/ppt/slides/slide89.xml"/><Relationship Id="rId15" Type="http://schemas.openxmlformats.org/officeDocument/2006/relationships/slide" Target="/ppt/slides/slide117.xml"/><Relationship Id="rId14" Type="http://schemas.openxmlformats.org/officeDocument/2006/relationships/slide" Target="/ppt/slides/slide117.xml"/><Relationship Id="rId17" Type="http://schemas.openxmlformats.org/officeDocument/2006/relationships/slide" Target="/ppt/slides/slide19.xml"/><Relationship Id="rId16" Type="http://schemas.openxmlformats.org/officeDocument/2006/relationships/slide" Target="/ppt/slides/slide19.xml"/><Relationship Id="rId5" Type="http://schemas.openxmlformats.org/officeDocument/2006/relationships/slide" Target="/ppt/slides/slide75.xml"/><Relationship Id="rId19" Type="http://schemas.openxmlformats.org/officeDocument/2006/relationships/slide" Target="/ppt/slides/slide19.xml"/><Relationship Id="rId6" Type="http://schemas.openxmlformats.org/officeDocument/2006/relationships/slide" Target="/ppt/slides/slide26.xml"/><Relationship Id="rId18" Type="http://schemas.openxmlformats.org/officeDocument/2006/relationships/slide" Target="/ppt/slides/slide103.xml"/><Relationship Id="rId7" Type="http://schemas.openxmlformats.org/officeDocument/2006/relationships/slide" Target="/ppt/slides/slide68.xml"/><Relationship Id="rId8" Type="http://schemas.openxmlformats.org/officeDocument/2006/relationships/slide" Target="/ppt/slides/slide47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2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5.png"/><Relationship Id="rId4" Type="http://schemas.openxmlformats.org/officeDocument/2006/relationships/image" Target="../media/image64.png"/><Relationship Id="rId5" Type="http://schemas.openxmlformats.org/officeDocument/2006/relationships/image" Target="../media/image63.png"/><Relationship Id="rId6" Type="http://schemas.openxmlformats.org/officeDocument/2006/relationships/image" Target="../media/image6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7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1" Type="http://schemas.openxmlformats.org/officeDocument/2006/relationships/image" Target="../media/image7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3.png"/><Relationship Id="rId4" Type="http://schemas.openxmlformats.org/officeDocument/2006/relationships/image" Target="../media/image72.png"/><Relationship Id="rId5" Type="http://schemas.openxmlformats.org/officeDocument/2006/relationships/image" Target="../media/image71.png"/><Relationship Id="rId6" Type="http://schemas.openxmlformats.org/officeDocument/2006/relationships/image" Target="../media/image7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8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9.png"/><Relationship Id="rId4" Type="http://schemas.openxmlformats.org/officeDocument/2006/relationships/image" Target="../media/image81.png"/><Relationship Id="rId5" Type="http://schemas.openxmlformats.org/officeDocument/2006/relationships/image" Target="../media/image80.png"/><Relationship Id="rId6" Type="http://schemas.openxmlformats.org/officeDocument/2006/relationships/image" Target="../media/image8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1" Type="http://schemas.openxmlformats.org/officeDocument/2006/relationships/image" Target="../media/image86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9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93.png"/><Relationship Id="rId4" Type="http://schemas.openxmlformats.org/officeDocument/2006/relationships/image" Target="../media/image92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70.xml.rels><?xml version="1.0" encoding="UTF-8" standalone="yes"?><Relationships xmlns="http://schemas.openxmlformats.org/package/2006/relationships"><Relationship Id="rId11" Type="http://schemas.openxmlformats.org/officeDocument/2006/relationships/image" Target="../media/image94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97.png"/><Relationship Id="rId4" Type="http://schemas.openxmlformats.org/officeDocument/2006/relationships/image" Target="../media/image96.png"/><Relationship Id="rId5" Type="http://schemas.openxmlformats.org/officeDocument/2006/relationships/image" Target="../media/image95.png"/><Relationship Id="rId6" Type="http://schemas.openxmlformats.org/officeDocument/2006/relationships/image" Target="../media/image9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98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2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07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7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1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8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19.png"/><Relationship Id="rId4" Type="http://schemas.openxmlformats.org/officeDocument/2006/relationships/image" Target="../media/image121.png"/><Relationship Id="rId5" Type="http://schemas.openxmlformats.org/officeDocument/2006/relationships/image" Target="../media/image120.png"/><Relationship Id="rId6" Type="http://schemas.openxmlformats.org/officeDocument/2006/relationships/image" Target="../media/image122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2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slide" Target="/ppt/slides/slide4.xml"/><Relationship Id="rId6" Type="http://schemas.openxmlformats.org/officeDocument/2006/relationships/image" Target="../media/image3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6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/>
          <p:nvPr>
            <p:ph type="ctrTitle"/>
          </p:nvPr>
        </p:nvSpPr>
        <p:spPr>
          <a:xfrm>
            <a:off x="2423682" y="1161013"/>
            <a:ext cx="8209195" cy="95616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60"/>
              <a:buFont typeface="Arial"/>
              <a:buNone/>
            </a:pPr>
            <a:r>
              <a:rPr b="1" lang="pl-PL" sz="3060">
                <a:latin typeface="Arial"/>
                <a:ea typeface="Arial"/>
                <a:cs typeface="Arial"/>
                <a:sym typeface="Arial"/>
              </a:rPr>
              <a:t>ZDROWA ONA –</a:t>
            </a:r>
            <a:br>
              <a:rPr b="1" lang="pl-PL" sz="3060">
                <a:latin typeface="Arial"/>
                <a:ea typeface="Arial"/>
                <a:cs typeface="Arial"/>
                <a:sym typeface="Arial"/>
              </a:rPr>
            </a:br>
            <a:r>
              <a:rPr b="1" lang="pl-PL" sz="3060">
                <a:latin typeface="Arial"/>
                <a:ea typeface="Arial"/>
                <a:cs typeface="Arial"/>
                <a:sym typeface="Arial"/>
              </a:rPr>
              <a:t>co pobudza i obniża kobiece libido?</a:t>
            </a:r>
            <a:endParaRPr b="1" sz="306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"/>
          <p:cNvSpPr txBox="1"/>
          <p:nvPr>
            <p:ph idx="1" type="subTitle"/>
          </p:nvPr>
        </p:nvSpPr>
        <p:spPr>
          <a:xfrm>
            <a:off x="3228055" y="2667049"/>
            <a:ext cx="6600451" cy="1126283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Raport badawczy</a:t>
            </a:r>
            <a:endParaRPr/>
          </a:p>
        </p:txBody>
      </p:sp>
      <p:pic>
        <p:nvPicPr>
          <p:cNvPr id="69" name="Google Shape;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5822" y="3766782"/>
            <a:ext cx="2344921" cy="168628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"/>
          <p:cNvSpPr txBox="1"/>
          <p:nvPr/>
        </p:nvSpPr>
        <p:spPr>
          <a:xfrm>
            <a:off x="5816009" y="6488668"/>
            <a:ext cx="14245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Styczeń, 2019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9475" y="5706750"/>
            <a:ext cx="1810025" cy="67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175" name="Google Shape;1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1713190"/>
            <a:ext cx="5181600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4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</a:t>
            </a:r>
            <a:endParaRPr/>
          </a:p>
        </p:txBody>
      </p:sp>
      <p:sp>
        <p:nvSpPr>
          <p:cNvPr id="177" name="Google Shape;177;p14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pic>
        <p:nvPicPr>
          <p:cNvPr id="178" name="Google Shape;1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1713190"/>
            <a:ext cx="5181600" cy="413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04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1" name="Google Shape;1491;p104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2" name="Google Shape;1492;p104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3" name="Google Shape;1493;p104"/>
          <p:cNvSpPr/>
          <p:nvPr/>
        </p:nvSpPr>
        <p:spPr>
          <a:xfrm>
            <a:off x="720466" y="1722035"/>
            <a:ext cx="10922754" cy="889085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4" name="Google Shape;1494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495" name="Google Shape;1495;p104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ŚWIĘTOKRZYSKIE</a:t>
            </a:r>
            <a:endParaRPr/>
          </a:p>
        </p:txBody>
      </p:sp>
      <p:sp>
        <p:nvSpPr>
          <p:cNvPr id="1496" name="Google Shape;1496;p104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104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N=107</a:t>
            </a:r>
            <a:endParaRPr/>
          </a:p>
        </p:txBody>
      </p:sp>
      <p:graphicFrame>
        <p:nvGraphicFramePr>
          <p:cNvPr id="1498" name="Google Shape;1498;p104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499" name="Google Shape;149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01" name="Google Shape;1501;p104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 | 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 | 19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 | 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 | 26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 | 21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 | 31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 | 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 | 15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502" name="Google Shape;1502;p104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503" name="Google Shape;1503;p104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504" name="Google Shape;1504;p104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505" name="Google Shape;1505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05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1512" name="Google Shape;1512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13" name="Google Shape;1513;p105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1514" name="Google Shape;1514;p105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1515" name="Google Shape;1515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Google Shape;1516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06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1523" name="Google Shape;1523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524" name="Google Shape;1524;p106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1525" name="Google Shape;1525;p106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1526" name="Google Shape;1526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27" name="Google Shape;1527;p106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528" name="Google Shape;1528;p106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529" name="Google Shape;1529;p106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1530" name="Google Shape;1530;p106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1" name="Google Shape;1531;p106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2" name="Google Shape;1532;p10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p10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07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mazurskie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08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5" name="Google Shape;1545;p108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mazurskie</a:t>
            </a:r>
            <a:endParaRPr/>
          </a:p>
        </p:txBody>
      </p:sp>
      <p:sp>
        <p:nvSpPr>
          <p:cNvPr id="1546" name="Google Shape;1546;p108"/>
          <p:cNvSpPr txBox="1"/>
          <p:nvPr/>
        </p:nvSpPr>
        <p:spPr>
          <a:xfrm>
            <a:off x="154003" y="942975"/>
            <a:ext cx="1182944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Województwo mazurskie to obok zachodniopomorskiego (10%), i podkarpackiego (12%), region o najniższym wskaźniku użytkowania antykoncepcji hormonalnej (12%). Nie wiąże się to jednak ze wzrostem odsetka kobiet, które postrzegałyby jej wpływ jako negatywny – w skali województwa za taki uważa go 29% badanych, w skali kraju 28%.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Panie zamieszkujące ten region nieznacznie rzadziej wybierają również antykoncepcję mechaniczną, za to częściej korzystają z naturalnych metod antykoncepcji.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Podobnie jak przeciętna Polka, mieszkanka województwa mazurskiego najczęściej pobudza swojego libido, relaksując się.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2" name="Google Shape;1552;p109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553" name="Google Shape;155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p109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1555" name="Google Shape;1555;p109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1556" name="Google Shape;155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p1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p1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1" name="Google Shape;1561;p10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2" name="Google Shape;1562;p10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563" name="Google Shape;1563;p109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1564" name="Google Shape;1564;p109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1565" name="Google Shape;1565;p109"/>
          <p:cNvSpPr txBox="1"/>
          <p:nvPr/>
        </p:nvSpPr>
        <p:spPr>
          <a:xfrm>
            <a:off x="217916" y="2050850"/>
            <a:ext cx="115936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mazurskie [N=65]</a:t>
            </a:r>
            <a:endParaRPr/>
          </a:p>
        </p:txBody>
      </p:sp>
      <p:pic>
        <p:nvPicPr>
          <p:cNvPr id="1566" name="Google Shape;1566;p10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10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3" name="Google Shape;1573;p110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4" name="Google Shape;1574;p110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5" name="Google Shape;1575;p110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76" name="Google Shape;1576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577" name="Google Shape;1577;p110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1578" name="Google Shape;1578;p110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110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1580" name="Google Shape;1580;p110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581" name="Google Shape;1581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Google Shape;158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3" name="Google Shape;1583;p110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584" name="Google Shape;1584;p110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585" name="Google Shape;1585;p110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586" name="Google Shape;1586;p110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587" name="Google Shape;1587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11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4" name="Google Shape;1594;p111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5" name="Google Shape;1595;p111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6" name="Google Shape;1596;p111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7" name="Google Shape;1597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p111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MAZURSKIE	</a:t>
            </a:r>
            <a:endParaRPr/>
          </a:p>
        </p:txBody>
      </p:sp>
      <p:sp>
        <p:nvSpPr>
          <p:cNvPr id="1599" name="Google Shape;1599;p111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111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N=65</a:t>
            </a:r>
            <a:endParaRPr/>
          </a:p>
        </p:txBody>
      </p:sp>
      <p:graphicFrame>
        <p:nvGraphicFramePr>
          <p:cNvPr id="1601" name="Google Shape;1601;p111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602" name="Google Shape;1602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Google Shape;1603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04" name="Google Shape;1604;p111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 | 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 | 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 | 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 | 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 | 16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605" name="Google Shape;1605;p111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606" name="Google Shape;1606;p111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607" name="Google Shape;1607;p111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608" name="Google Shape;1608;p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12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1615" name="Google Shape;1615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6" name="Google Shape;1616;p112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1617" name="Google Shape;1617;p112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1618" name="Google Shape;1618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9" name="Google Shape;1619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113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1626" name="Google Shape;1626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627" name="Google Shape;1627;p113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1628" name="Google Shape;1628;p113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1629" name="Google Shape;1629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30" name="Google Shape;1630;p113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631" name="Google Shape;1631;p113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632" name="Google Shape;1632;p113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1633" name="Google Shape;1633;p113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34" name="Google Shape;1634;p113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5" name="Google Shape;1635;p1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p1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187" name="Google Shape;1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0163" y="1933332"/>
            <a:ext cx="5181600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5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189" name="Google Shape;189;p15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N=3223</a:t>
            </a:r>
            <a:endParaRPr/>
          </a:p>
        </p:txBody>
      </p:sp>
      <p:pic>
        <p:nvPicPr>
          <p:cNvPr id="190" name="Google Shape;19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1763" y="1933332"/>
            <a:ext cx="4325112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1" name="Google Shape;191;p15"/>
          <p:cNvGraphicFramePr/>
          <p:nvPr/>
        </p:nvGraphicFramePr>
        <p:xfrm>
          <a:off x="309758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92" name="Google Shape;192;p15"/>
          <p:cNvGraphicFramePr/>
          <p:nvPr/>
        </p:nvGraphicFramePr>
        <p:xfrm>
          <a:off x="7808454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93" name="Google Shape;19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14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wielkopolskie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115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8" name="Google Shape;1648;p115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wielkopolskie</a:t>
            </a:r>
            <a:endParaRPr/>
          </a:p>
        </p:txBody>
      </p:sp>
      <p:sp>
        <p:nvSpPr>
          <p:cNvPr id="1649" name="Google Shape;1649;p115"/>
          <p:cNvSpPr txBox="1"/>
          <p:nvPr/>
        </p:nvSpPr>
        <p:spPr>
          <a:xfrm>
            <a:off x="154003" y="942975"/>
            <a:ext cx="1182944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Mieszkanki województwa wielkopolskiego, podobnie jak większość Polek, najczęściej sięgają po antykoncepcję mechaniczną (30%), w drugiej kolejność po antykoncepcję hormonalną (18%). Tą drugą za neutralną w stosunku do libido uważa 60% badanych. Negatywny wpływ dostrzega co 4 mieszkanka Wielkopolski.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 czynniki, które mają największy wpływ na pobudzenie seksualne, badane z tego regionu uznały czas wolny (84%), dobre samopoczucie psychiczne i aktualne relacje z partnerem (83%). W skali kraju czynnikiem o największym wpływie, panie określiły  dobre samopoczucie psychiczne (87%).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 Wielkopolsce, podobnie jak w skali całego kraju, najbardziej popularną metodą pobudzania libido stosowaną przez panie, jest relaks (50%).</a:t>
            </a:r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5" name="Google Shape;1655;p116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656" name="Google Shape;1656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1657" name="Google Shape;1657;p116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1658" name="Google Shape;1658;p116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1659" name="Google Shape;1659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0" name="Google Shape;1660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1" name="Google Shape;1661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Google Shape;1662;p1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3" name="Google Shape;1663;p1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4" name="Google Shape;1664;p1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5" name="Google Shape;1665;p1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666" name="Google Shape;1666;p116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1667" name="Google Shape;1667;p116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1668" name="Google Shape;1668;p116"/>
          <p:cNvSpPr txBox="1"/>
          <p:nvPr/>
        </p:nvSpPr>
        <p:spPr>
          <a:xfrm>
            <a:off x="217916" y="2050850"/>
            <a:ext cx="115936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wielkopolskie [N=288]</a:t>
            </a:r>
            <a:endParaRPr/>
          </a:p>
        </p:txBody>
      </p:sp>
      <p:pic>
        <p:nvPicPr>
          <p:cNvPr id="1669" name="Google Shape;1669;p1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117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6" name="Google Shape;1676;p117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7" name="Google Shape;1677;p117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8" name="Google Shape;1678;p117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9" name="Google Shape;1679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680" name="Google Shape;1680;p117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1681" name="Google Shape;1681;p117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117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1683" name="Google Shape;1683;p117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684" name="Google Shape;1684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5" name="Google Shape;1685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86" name="Google Shape;1686;p117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687" name="Google Shape;1687;p117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688" name="Google Shape;1688;p117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689" name="Google Shape;1689;p117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690" name="Google Shape;1690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118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7" name="Google Shape;1697;p118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8" name="Google Shape;1698;p118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9" name="Google Shape;1699;p118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0" name="Google Shape;1700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01" name="Google Shape;1701;p118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WIELKOPOLSKIE</a:t>
            </a:r>
            <a:endParaRPr/>
          </a:p>
        </p:txBody>
      </p:sp>
      <p:sp>
        <p:nvSpPr>
          <p:cNvPr id="1702" name="Google Shape;1702;p118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118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N=288</a:t>
            </a:r>
            <a:endParaRPr/>
          </a:p>
        </p:txBody>
      </p:sp>
      <p:graphicFrame>
        <p:nvGraphicFramePr>
          <p:cNvPr id="1704" name="Google Shape;1704;p118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705" name="Google Shape;1705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6" name="Google Shape;1706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07" name="Google Shape;1707;p118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 | 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 | 16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708" name="Google Shape;1708;p118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709" name="Google Shape;1709;p118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710" name="Google Shape;1710;p118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711" name="Google Shape;1711;p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119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1718" name="Google Shape;1718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19" name="Google Shape;1719;p119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1720" name="Google Shape;1720;p119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1721" name="Google Shape;1721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Google Shape;1722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120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1729" name="Google Shape;1729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730" name="Google Shape;1730;p120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1731" name="Google Shape;1731;p120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1732" name="Google Shape;1732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3" name="Google Shape;1733;p120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734" name="Google Shape;1734;p120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735" name="Google Shape;1735;p120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1736" name="Google Shape;1736;p120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7" name="Google Shape;1737;p120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8" name="Google Shape;1738;p1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9" name="Google Shape;1739;p1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21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zachodniopomorskie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122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51" name="Google Shape;1751;p122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zachodniopomorskie</a:t>
            </a:r>
            <a:endParaRPr/>
          </a:p>
        </p:txBody>
      </p:sp>
      <p:sp>
        <p:nvSpPr>
          <p:cNvPr id="1752" name="Google Shape;1752;p122"/>
          <p:cNvSpPr txBox="1"/>
          <p:nvPr/>
        </p:nvSpPr>
        <p:spPr>
          <a:xfrm>
            <a:off x="154003" y="942975"/>
            <a:ext cx="1182944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Województwo zachodniopomorskiego to region o najniższym w skali kraju wskaźniku użytkowania antykoncepcji hormonalnej (10%). Jej wpływ na libido jako pozytywne ocenia 11,1% badanych, neutralne – 59%, negatywne – 30%. To zbliżony wynik to tego w skali kraju (kolejno: 14%, 58%, 28%).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 antykoncepcję mechaniczną sięga co 5 mieszkanka tego regionu (co 4 mieszkanka kraju).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 województwie zachodniopomorskim, podobnie jak w skali całego kraju, najbardziej popularną metodą pobudzania libido stosowaną przez panie jest relaks. Stosuje ją 53% pań. </a:t>
            </a:r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8" name="Google Shape;1758;p123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759" name="Google Shape;1759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1760" name="Google Shape;1760;p123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1761" name="Google Shape;1761;p123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1762" name="Google Shape;1762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3" name="Google Shape;1763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1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5" name="Google Shape;1765;p1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6" name="Google Shape;1766;p1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7" name="Google Shape;1767;p1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8" name="Google Shape;1768;p1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769" name="Google Shape;1769;p123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1770" name="Google Shape;1770;p123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1771" name="Google Shape;1771;p123"/>
          <p:cNvSpPr txBox="1"/>
          <p:nvPr/>
        </p:nvSpPr>
        <p:spPr>
          <a:xfrm>
            <a:off x="217916" y="2050850"/>
            <a:ext cx="1430131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zachodniopomorskie [N=146]</a:t>
            </a:r>
            <a:endParaRPr/>
          </a:p>
        </p:txBody>
      </p:sp>
      <p:pic>
        <p:nvPicPr>
          <p:cNvPr id="1772" name="Google Shape;1772;p1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dolnośląskie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124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9" name="Google Shape;1779;p124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0" name="Google Shape;1780;p124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1" name="Google Shape;1781;p124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2" name="Google Shape;1782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783" name="Google Shape;1783;p124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1784" name="Google Shape;1784;p124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124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1786" name="Google Shape;1786;p124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787" name="Google Shape;1787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8" name="Google Shape;1788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89" name="Google Shape;1789;p124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790" name="Google Shape;1790;p124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791" name="Google Shape;1791;p124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792" name="Google Shape;1792;p124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793" name="Google Shape;1793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125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0" name="Google Shape;1800;p125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1" name="Google Shape;1801;p125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2" name="Google Shape;1802;p125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3" name="Google Shape;1803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804" name="Google Shape;1804;p125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ZACHODNIOPOMORSKIE</a:t>
            </a:r>
            <a:endParaRPr/>
          </a:p>
        </p:txBody>
      </p:sp>
      <p:sp>
        <p:nvSpPr>
          <p:cNvPr id="1805" name="Google Shape;1805;p125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125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N=146</a:t>
            </a:r>
            <a:endParaRPr/>
          </a:p>
        </p:txBody>
      </p:sp>
      <p:graphicFrame>
        <p:nvGraphicFramePr>
          <p:cNvPr id="1807" name="Google Shape;1807;p125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808" name="Google Shape;1808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Google Shape;1809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10" name="Google Shape;1810;p125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 | 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 | 32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 | 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 | 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 | 21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811" name="Google Shape;1811;p125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812" name="Google Shape;1812;p125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813" name="Google Shape;1813;p125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814" name="Google Shape;1814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9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26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1821" name="Google Shape;1821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2" name="Google Shape;1822;p126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1823" name="Google Shape;1823;p126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1824" name="Google Shape;1824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5" name="Google Shape;1825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27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1832" name="Google Shape;1832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833" name="Google Shape;1833;p127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1834" name="Google Shape;1834;p127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1835" name="Google Shape;1835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36" name="Google Shape;1836;p127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837" name="Google Shape;1837;p127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838" name="Google Shape;1838;p127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1839" name="Google Shape;1839;p12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40" name="Google Shape;1840;p127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1" name="Google Shape;1841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2" name="Google Shape;1842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p128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Struktura demograficzna</a:t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" name="Google Shape;1853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3339" y="2864497"/>
            <a:ext cx="3999124" cy="326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4" name="Google Shape;1854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9022" y="887832"/>
            <a:ext cx="4719778" cy="2098248"/>
          </a:xfrm>
          <a:prstGeom prst="rect">
            <a:avLst/>
          </a:prstGeom>
          <a:noFill/>
          <a:ln>
            <a:noFill/>
          </a:ln>
        </p:spPr>
      </p:pic>
      <p:sp>
        <p:nvSpPr>
          <p:cNvPr id="1855" name="Google Shape;1855;p129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STRUKTURA DEMOGRAFICZNA</a:t>
            </a:r>
            <a:endParaRPr/>
          </a:p>
        </p:txBody>
      </p:sp>
      <p:sp>
        <p:nvSpPr>
          <p:cNvPr id="1856" name="Google Shape;1856;p129"/>
          <p:cNvSpPr txBox="1"/>
          <p:nvPr/>
        </p:nvSpPr>
        <p:spPr>
          <a:xfrm>
            <a:off x="4686673" y="873558"/>
            <a:ext cx="22105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KATEGORIA WIEKOWA</a:t>
            </a:r>
            <a:endParaRPr/>
          </a:p>
        </p:txBody>
      </p:sp>
      <p:sp>
        <p:nvSpPr>
          <p:cNvPr id="1857" name="Google Shape;1857;p129"/>
          <p:cNvSpPr txBox="1"/>
          <p:nvPr/>
        </p:nvSpPr>
        <p:spPr>
          <a:xfrm>
            <a:off x="2608133" y="2565399"/>
            <a:ext cx="26990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WIELKOŚĆ MIEJSCOWOŚCI</a:t>
            </a:r>
            <a:endParaRPr/>
          </a:p>
        </p:txBody>
      </p:sp>
      <p:pic>
        <p:nvPicPr>
          <p:cNvPr id="1858" name="Google Shape;1858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8393" y="954730"/>
            <a:ext cx="479802" cy="47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9" name="Google Shape;1859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7691" y="983588"/>
            <a:ext cx="478800" cy="4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0" name="Google Shape;1860;p1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62098" y="3169375"/>
            <a:ext cx="43200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1" name="Google Shape;1861;p1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08195" y="5379047"/>
            <a:ext cx="3960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2" name="Google Shape;1862;p129"/>
          <p:cNvSpPr txBox="1"/>
          <p:nvPr/>
        </p:nvSpPr>
        <p:spPr>
          <a:xfrm>
            <a:off x="7213350" y="3201801"/>
            <a:ext cx="22105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WYKSZTAŁCENIE</a:t>
            </a:r>
            <a:endParaRPr/>
          </a:p>
        </p:txBody>
      </p:sp>
      <p:pic>
        <p:nvPicPr>
          <p:cNvPr id="1863" name="Google Shape;1863;p1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48222" y="3478799"/>
            <a:ext cx="4719778" cy="209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4" name="Google Shape;1864;p1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06770" y="3385375"/>
            <a:ext cx="478800" cy="4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5" name="Google Shape;1865;p1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385667" y="3385375"/>
            <a:ext cx="478800" cy="47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6" name="Google Shape;1866;p129"/>
          <p:cNvSpPr txBox="1"/>
          <p:nvPr/>
        </p:nvSpPr>
        <p:spPr>
          <a:xfrm>
            <a:off x="8850" y="6210661"/>
            <a:ext cx="10586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130"/>
          <p:cNvSpPr txBox="1"/>
          <p:nvPr>
            <p:ph idx="1" type="subTitle"/>
          </p:nvPr>
        </p:nvSpPr>
        <p:spPr>
          <a:xfrm>
            <a:off x="2703809" y="415710"/>
            <a:ext cx="7366714" cy="3538608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pl-PL" sz="5400">
                <a:solidFill>
                  <a:srgbClr val="C00000"/>
                </a:solidFill>
              </a:rPr>
              <a:t>Kontakt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solidFill>
                <a:srgbClr val="C0000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872" name="Google Shape;1872;p130"/>
          <p:cNvSpPr txBox="1"/>
          <p:nvPr/>
        </p:nvSpPr>
        <p:spPr>
          <a:xfrm>
            <a:off x="3437905" y="1808755"/>
            <a:ext cx="589852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Piotr Zimolzak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p.zimolzak@swresearch.pl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+48 22 254 10 55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Milena Trojanowska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m.trojanowska@swresearch.pl</a:t>
            </a:r>
            <a:endParaRPr/>
          </a:p>
        </p:txBody>
      </p:sp>
      <p:pic>
        <p:nvPicPr>
          <p:cNvPr id="1873" name="Google Shape;1873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5822" y="3766782"/>
            <a:ext cx="2344921" cy="16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17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dolnośląskie</a:t>
            </a:r>
            <a:endParaRPr/>
          </a:p>
        </p:txBody>
      </p:sp>
      <p:sp>
        <p:nvSpPr>
          <p:cNvPr id="207" name="Google Shape;207;p17"/>
          <p:cNvSpPr txBox="1"/>
          <p:nvPr/>
        </p:nvSpPr>
        <p:spPr>
          <a:xfrm>
            <a:off x="154003" y="942975"/>
            <a:ext cx="11829449" cy="3370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Kobiety zamieszkujące województwo dolnośląskie częściej niż przeciętna Polka sięgają po antykoncepcje – nie stosuje jej 45% badanych, podczas gdy w całej Polsce jest to ponad połowa. Na antykoncepcje mechaniczną decyduje się 29% Pań (przy 20% ogółem), na antykoncepcję hormonalną 21% (16% ogółem), a co 5 wybiera naturalne metody (15% ogółem).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Podobnie jak w całym kraju, najbardziej pozytywny wpływ na libido ma dla kobiet zamieszkujących województwo dolnośląskie dobre samopoczucie (87%). Jednak na drugim miejscu, wyżej niż czas wolny, kobiety doceniają wpływ aktualnych relacji z partnerem (81%). Czynnikami neutralnymi w stosunku do libido są wiek, dieta i antykoncepcja hormonalna (kolejno 65%, 63% i 60%). Za najbardziej negatywne czynniki kobiety z tej części kraju uznały, podobnie jak wszystkie Polki, chorobę, zmęczenie i stres.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Antykoncepcja hormonalna, wiek i przyjmowane leki są tymi czynnikami, które zdaniem połowy badanych mają najmniejszy wpływ na ich libido. Duży wpływ mają dobre samopoczucie psychiczne, ogólny dobry stan zdrowia i aktualne relacje z partnerem.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badania wynika, że w celu pobudzenia zmysłów i zwiększenia ochoty na seks, kobiety najczęściej relaksują się np. w kąpieli, podczas masażu – korzysta z takiej formy ponad połowa pań – nieznacznie więcej niż w całym kraju (49%).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Google Shape;213;p18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214" name="Google Shape;2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8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216" name="Google Shape;216;p18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217" name="Google Shape;21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225" name="Google Shape;225;p18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226" name="Google Shape;226;p18"/>
          <p:cNvSpPr txBox="1"/>
          <p:nvPr/>
        </p:nvSpPr>
        <p:spPr>
          <a:xfrm>
            <a:off x="217916" y="2050850"/>
            <a:ext cx="115936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dolnośląskie [N=246]</a:t>
            </a:r>
            <a:endParaRPr/>
          </a:p>
        </p:txBody>
      </p:sp>
      <p:pic>
        <p:nvPicPr>
          <p:cNvPr id="227" name="Google Shape;227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Google Shape;2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9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239" name="Google Shape;239;p19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9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241" name="Google Shape;241;p19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242" name="Google Shape;2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4" name="Google Shape;244;p19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45" name="Google Shape;245;p19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246" name="Google Shape;246;p19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247" name="Google Shape;247;p19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248" name="Google Shape;248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20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20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8" name="Google Shape;2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0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DOLNOŚLĄSKIE</a:t>
            </a:r>
            <a:endParaRPr/>
          </a:p>
        </p:txBody>
      </p:sp>
      <p:sp>
        <p:nvSpPr>
          <p:cNvPr id="260" name="Google Shape;260;p20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0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N=246</a:t>
            </a:r>
            <a:endParaRPr/>
          </a:p>
        </p:txBody>
      </p:sp>
      <p:graphicFrame>
        <p:nvGraphicFramePr>
          <p:cNvPr id="262" name="Google Shape;262;p20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263" name="Google Shape;26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5" name="Google Shape;265;p20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 | 19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 | 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 | 18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 | 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 | 22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66" name="Google Shape;266;p20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267" name="Google Shape;267;p20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268" name="Google Shape;268;p20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269" name="Google Shape;26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276" name="Google Shape;27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1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278" name="Google Shape;278;p21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279" name="Google Shape;27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287" name="Google Shape;28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2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289" name="Google Shape;289;p22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290" name="Google Shape;29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1" name="Google Shape;291;p22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292" name="Google Shape;292;p22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293" name="Google Shape;293;p22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294" name="Google Shape;294;p22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5" name="Google Shape;295;p22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6" name="Google Shape;296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"/>
          <p:cNvSpPr txBox="1"/>
          <p:nvPr>
            <p:ph idx="1" type="subTitle"/>
          </p:nvPr>
        </p:nvSpPr>
        <p:spPr>
          <a:xfrm>
            <a:off x="2519917" y="2009104"/>
            <a:ext cx="8633636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kujawsko-pomorskie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b="1" lang="pl-PL" sz="1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SPIS TREŚCI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8" name="Google Shape;78;p6"/>
          <p:cNvGraphicFramePr/>
          <p:nvPr/>
        </p:nvGraphicFramePr>
        <p:xfrm>
          <a:off x="2479344" y="12555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5770000"/>
                <a:gridCol w="1422375"/>
              </a:tblGrid>
              <a:tr h="42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Slajdy</a:t>
                      </a:r>
                      <a:endParaRPr b="1"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42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Metodologia</a:t>
                      </a:r>
                      <a:r>
                        <a:rPr lang="pl-P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badania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3"/>
                        </a:rPr>
                        <a:t>3</a:t>
                      </a:r>
                      <a:endParaRPr sz="1800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42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Mapa raportu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4"/>
                        </a:rPr>
                        <a:t>4</a:t>
                      </a:r>
                      <a:endParaRPr sz="1800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42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Podsumowanie badania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5"/>
                        </a:rPr>
                        <a:t>5</a:t>
                      </a:r>
                      <a:endParaRPr sz="1800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42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Szczegółowe wynik</a:t>
                      </a:r>
                      <a:r>
                        <a:rPr lang="pl-P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i badania – TOTAL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6"/>
                        </a:rPr>
                        <a:t>6</a:t>
                      </a:r>
                      <a:endParaRPr sz="1800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42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Struktura demograficzna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7"/>
                        </a:rPr>
                        <a:t>124</a:t>
                      </a:r>
                      <a:endParaRPr sz="1800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42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Kontakt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action="ppaction://hlinksldjump" r:id="rId8"/>
                        </a:rPr>
                        <a:t>126</a:t>
                      </a:r>
                      <a:endParaRPr sz="1800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p24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kujawsko-pomorskie</a:t>
            </a:r>
            <a:endParaRPr/>
          </a:p>
        </p:txBody>
      </p:sp>
      <p:sp>
        <p:nvSpPr>
          <p:cNvPr id="310" name="Google Shape;310;p24"/>
          <p:cNvSpPr txBox="1"/>
          <p:nvPr/>
        </p:nvSpPr>
        <p:spPr>
          <a:xfrm>
            <a:off x="154003" y="942975"/>
            <a:ext cx="1182944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Województwo kujawsko-pomorskie to region, gdzie kobiety zdecydowanie rzadziej sięgają po jakąkolwiek antykoncepcje. Nie stosuje jej 70% kobiet. Największy odsetek Pań decyduje się na antykoncepcje: hormonalną (13%), mechaniczną (12%), a co 10 stosuje naturalne metody zapobiegania ciąży.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Antykoncepcja hormonalna została uznana przez mieszkanki województwa kujawsko-pomorskiego za najbardziej neutralną względem kobiecego czynnika wpływającego na libido (63%).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Podobnie jak wszystkie Polki, panie zamieszkujące ten region najwyżej cenią relaks, jako metodę pobudzania libido.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Google Shape;316;p25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317" name="Google Shape;31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319" name="Google Shape;319;p25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320" name="Google Shape;32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5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328" name="Google Shape;328;p25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329" name="Google Shape;329;p25"/>
          <p:cNvSpPr txBox="1"/>
          <p:nvPr/>
        </p:nvSpPr>
        <p:spPr>
          <a:xfrm>
            <a:off x="217916" y="2050850"/>
            <a:ext cx="115936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kujawsko-pomorskie [N=176]</a:t>
            </a:r>
            <a:endParaRPr/>
          </a:p>
        </p:txBody>
      </p:sp>
      <p:pic>
        <p:nvPicPr>
          <p:cNvPr id="330" name="Google Shape;330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26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26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0" name="Google Shape;3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6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342" name="Google Shape;342;p26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6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344" name="Google Shape;344;p26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345" name="Google Shape;34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7" name="Google Shape;347;p26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348" name="Google Shape;348;p26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349" name="Google Shape;349;p26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350" name="Google Shape;350;p26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351" name="Google Shape;351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27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27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27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1" name="Google Shape;3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7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KUJAWSKO-POMORSKIE</a:t>
            </a:r>
            <a:endParaRPr/>
          </a:p>
        </p:txBody>
      </p:sp>
      <p:sp>
        <p:nvSpPr>
          <p:cNvPr id="363" name="Google Shape;363;p27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7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N=176</a:t>
            </a:r>
            <a:endParaRPr/>
          </a:p>
        </p:txBody>
      </p:sp>
      <p:graphicFrame>
        <p:nvGraphicFramePr>
          <p:cNvPr id="365" name="Google Shape;365;p27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366" name="Google Shape;36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8" name="Google Shape;368;p27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 | 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 | 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 | 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 | 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 | 16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369" name="Google Shape;369;p27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370" name="Google Shape;370;p27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371" name="Google Shape;371;p27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372" name="Google Shape;372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8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379" name="Google Shape;3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8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381" name="Google Shape;381;p28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382" name="Google Shape;38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390" name="Google Shape;3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9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392" name="Google Shape;392;p29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393" name="Google Shape;39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4" name="Google Shape;394;p29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395" name="Google Shape;395;p29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396" name="Google Shape;396;p29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397" name="Google Shape;397;p29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8" name="Google Shape;398;p29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9" name="Google Shape;39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0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lubelskie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2" name="Google Shape;412;p31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lubelskie</a:t>
            </a:r>
            <a:endParaRPr/>
          </a:p>
        </p:txBody>
      </p:sp>
      <p:sp>
        <p:nvSpPr>
          <p:cNvPr id="413" name="Google Shape;413;p31"/>
          <p:cNvSpPr txBox="1"/>
          <p:nvPr/>
        </p:nvSpPr>
        <p:spPr>
          <a:xfrm>
            <a:off x="154003" y="942975"/>
            <a:ext cx="11829449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Kobiety zamieszkujące województwo lubelskie równie rzadko, co wszystkie Polki sięgają po antykoncepcje – nie robi tego 55% badanych. Jeżeli to robią, sięgają najczęściej po antykoncepcje: mechaniczną (22%) lub hormonalną (14%). Ta druga jest również czynnikiem, którego wpływ na libido panie oceniły jako mały.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Inaczej niż wszystkie badane, kobiety zamieszkujące województwo lubelskie za czynniki mające największy wpływ na ich libido oceniły aktualne relacje z partnerem (88%), czas wolny, zmęczenie i akceptacje swojego ciała (83%).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badania wynika, że w celu pobudzenia zmysłów i zwiększenia ochoty na seks, połowa kobiet relaksuje się np. podczas kąpieli. Rzadziej niż wszystkie Polki podnoszą libido decydując się na wyjazd za miasto albo oglądanie treści erotycznych.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" name="Google Shape;419;p32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420" name="Google Shape;42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2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422" name="Google Shape;422;p32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423" name="Google Shape;42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2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431" name="Google Shape;431;p32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432" name="Google Shape;432;p32"/>
          <p:cNvSpPr txBox="1"/>
          <p:nvPr/>
        </p:nvSpPr>
        <p:spPr>
          <a:xfrm>
            <a:off x="217916" y="2050850"/>
            <a:ext cx="1159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lubelski [N=183]</a:t>
            </a:r>
            <a:endParaRPr/>
          </a:p>
        </p:txBody>
      </p:sp>
      <p:pic>
        <p:nvPicPr>
          <p:cNvPr id="433" name="Google Shape;433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3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33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33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33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3" name="Google Shape;44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3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445" name="Google Shape;445;p33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3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447" name="Google Shape;447;p33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448" name="Google Shape;44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0" name="Google Shape;450;p33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451" name="Google Shape;451;p33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452" name="Google Shape;452;p33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453" name="Google Shape;453;p33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454" name="Google Shape;45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7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None/>
            </a:pPr>
            <a:r>
              <a:rPr b="1" lang="pl-PL" sz="1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METODOLOGIA BADANIA</a:t>
            </a:r>
            <a:endParaRPr/>
          </a:p>
        </p:txBody>
      </p:sp>
      <p:sp>
        <p:nvSpPr>
          <p:cNvPr id="85" name="Google Shape;85;p7"/>
          <p:cNvSpPr txBox="1"/>
          <p:nvPr/>
        </p:nvSpPr>
        <p:spPr>
          <a:xfrm>
            <a:off x="154003" y="942975"/>
            <a:ext cx="1182944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 badania uzyskanie wiedzy na temat czynników wpływających na libido Polek, w tym wpływ antykoncepcji hormonalnej.</a:t>
            </a:r>
            <a:endParaRPr/>
          </a:p>
          <a:p>
            <a:pPr indent="-285750" lvl="0" marL="2857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Badanie zostało zrealizowane w dniach </a:t>
            </a: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30.01-04.02.2019</a:t>
            </a: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przez agencję SW RESEARCH metodą wywiadów on-line (CAWI) na panelu internetowym </a:t>
            </a: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 Panel</a:t>
            </a: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85750" lvl="0" marL="2857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 ramach badania przeprowadzono </a:t>
            </a: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3223 ankiet </a:t>
            </a: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kobietami powyżej 18 roku życia.</a:t>
            </a:r>
            <a:endParaRPr/>
          </a:p>
          <a:p>
            <a:pPr indent="-285750" lvl="0" marL="28575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Kwestionariusz badawczy został przygotowany przez agencję </a:t>
            </a: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 RESEARCH </a:t>
            </a: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podstawie zagadnień dostarczonych przez agencję MSL Group.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4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34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4" name="Google Shape;46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4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LUBELSKIE</a:t>
            </a:r>
            <a:endParaRPr/>
          </a:p>
        </p:txBody>
      </p:sp>
      <p:sp>
        <p:nvSpPr>
          <p:cNvPr id="466" name="Google Shape;466;p34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4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N=183</a:t>
            </a:r>
            <a:endParaRPr/>
          </a:p>
        </p:txBody>
      </p:sp>
      <p:graphicFrame>
        <p:nvGraphicFramePr>
          <p:cNvPr id="468" name="Google Shape;468;p34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469" name="Google Shape;46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1" name="Google Shape;471;p34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 | 19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 | 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 | 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 | 26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 | 37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 | 24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472" name="Google Shape;472;p34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473" name="Google Shape;473;p34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474" name="Google Shape;474;p34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475" name="Google Shape;475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5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482" name="Google Shape;48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5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484" name="Google Shape;484;p35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485" name="Google Shape;48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493" name="Google Shape;49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36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495" name="Google Shape;495;p36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496" name="Google Shape;49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7" name="Google Shape;497;p36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498" name="Google Shape;498;p36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499" name="Google Shape;499;p36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500" name="Google Shape;500;p36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1" name="Google Shape;501;p36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2" name="Google Shape;502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7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lubuskie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8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5" name="Google Shape;515;p38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lubuskie</a:t>
            </a:r>
            <a:endParaRPr/>
          </a:p>
        </p:txBody>
      </p:sp>
      <p:sp>
        <p:nvSpPr>
          <p:cNvPr id="516" name="Google Shape;516;p38"/>
          <p:cNvSpPr txBox="1"/>
          <p:nvPr/>
        </p:nvSpPr>
        <p:spPr>
          <a:xfrm>
            <a:off x="154003" y="942975"/>
            <a:ext cx="11829449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Kobiety zamieszkujące województwo lubuskie rzadziej rezygnują ze stosowania antykoncepcji – nie robi tego zaledwie co 3 kobieta zamieszkująca ten region (połowa w skali kraju). Blisko co 3 kobieta stosuje antykoncepcje: hormonalną lub mechaniczną. Ta pierwsza jest uznana za jeden z czynników o najmniejszym wpływie na ich libido.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 czynniki najbardziej pozytywnie wpływające na pobudzenie seksualne, panie uznały aktualne relacje z parterem (81%), częstotliwość spotkań z parterem i ogólny dobry stan zdrowia (81%).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Mieszkanki województwa lubuskiego, podobnie jak wszystkie Polki, najczęściej relaksują się w celu pobudzenia libido. Częściej jednak niż przeciętna Polka wyjeżdżają w tym celu za miasto – robi to 41% kobiet zamieszkujących to województwo i 30% wszystkich badanych pań.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" name="Google Shape;522;p39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523" name="Google Shape;52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9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525" name="Google Shape;525;p39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526" name="Google Shape;52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9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534" name="Google Shape;534;p39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535" name="Google Shape;535;p39"/>
          <p:cNvSpPr txBox="1"/>
          <p:nvPr/>
        </p:nvSpPr>
        <p:spPr>
          <a:xfrm>
            <a:off x="217916" y="2050850"/>
            <a:ext cx="1159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lubuskie [N=83]</a:t>
            </a:r>
            <a:endParaRPr/>
          </a:p>
        </p:txBody>
      </p:sp>
      <p:pic>
        <p:nvPicPr>
          <p:cNvPr id="536" name="Google Shape;536;p3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0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40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40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40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6" name="Google Shape;54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40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548" name="Google Shape;548;p40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0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550" name="Google Shape;550;p40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551" name="Google Shape;55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53" name="Google Shape;553;p40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554" name="Google Shape;554;p40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555" name="Google Shape;555;p40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556" name="Google Shape;556;p40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557" name="Google Shape;557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1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41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41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41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7" name="Google Shape;56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1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LUBUSKIE</a:t>
            </a:r>
            <a:endParaRPr/>
          </a:p>
        </p:txBody>
      </p:sp>
      <p:sp>
        <p:nvSpPr>
          <p:cNvPr id="569" name="Google Shape;569;p41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41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N=83</a:t>
            </a:r>
            <a:endParaRPr/>
          </a:p>
        </p:txBody>
      </p:sp>
      <p:graphicFrame>
        <p:nvGraphicFramePr>
          <p:cNvPr id="571" name="Google Shape;571;p41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572" name="Google Shape;57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4" name="Google Shape;574;p41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 | 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72 | 18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 | 21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 | 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 | 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 | 36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575" name="Google Shape;575;p41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576" name="Google Shape;576;p41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577" name="Google Shape;577;p41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578" name="Google Shape;578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2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585" name="Google Shape;58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42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587" name="Google Shape;587;p42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588" name="Google Shape;58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3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596" name="Google Shape;59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43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598" name="Google Shape;598;p43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599" name="Google Shape;59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0" name="Google Shape;600;p43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601" name="Google Shape;601;p43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602" name="Google Shape;602;p43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603" name="Google Shape;603;p43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4" name="Google Shape;604;p43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5" name="Google Shape;605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1189" y="481904"/>
            <a:ext cx="9101138" cy="558641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 txBox="1"/>
          <p:nvPr/>
        </p:nvSpPr>
        <p:spPr>
          <a:xfrm>
            <a:off x="7034211" y="3028950"/>
            <a:ext cx="8524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4"/>
              </a:rPr>
              <a:t>14,0%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8"/>
          <p:cNvSpPr txBox="1"/>
          <p:nvPr/>
        </p:nvSpPr>
        <p:spPr>
          <a:xfrm>
            <a:off x="8010525" y="2381250"/>
            <a:ext cx="657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5"/>
              </a:rPr>
              <a:t>2,5%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8"/>
          <p:cNvSpPr txBox="1"/>
          <p:nvPr/>
        </p:nvSpPr>
        <p:spPr>
          <a:xfrm>
            <a:off x="8010524" y="4037111"/>
            <a:ext cx="657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6"/>
              </a:rPr>
              <a:t>5,6%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8"/>
          <p:cNvSpPr txBox="1"/>
          <p:nvPr/>
        </p:nvSpPr>
        <p:spPr>
          <a:xfrm>
            <a:off x="7691436" y="5033367"/>
            <a:ext cx="657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7"/>
              </a:rPr>
              <a:t>5,5%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6753223" y="5187255"/>
            <a:ext cx="657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8"/>
              </a:rPr>
              <a:t>8,8%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8"/>
          <p:cNvSpPr txBox="1"/>
          <p:nvPr/>
        </p:nvSpPr>
        <p:spPr>
          <a:xfrm>
            <a:off x="6096000" y="4631976"/>
            <a:ext cx="8334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9"/>
              </a:rPr>
              <a:t>12,3%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5462585" y="4456804"/>
            <a:ext cx="657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10"/>
              </a:rPr>
              <a:t>2,6%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4805360" y="4127743"/>
            <a:ext cx="657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11"/>
              </a:rPr>
              <a:t>7,8%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>
            <a:hlinkClick action="ppaction://hlinksldjump" r:id="rId12"/>
          </p:cNvPr>
          <p:cNvSpPr txBox="1"/>
          <p:nvPr/>
        </p:nvSpPr>
        <p:spPr>
          <a:xfrm>
            <a:off x="4264817" y="3182838"/>
            <a:ext cx="657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13"/>
              </a:rPr>
              <a:t>2,7%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">
            <a:hlinkClick action="ppaction://hlinksldjump" r:id="rId14"/>
          </p:cNvPr>
          <p:cNvSpPr txBox="1"/>
          <p:nvPr/>
        </p:nvSpPr>
        <p:spPr>
          <a:xfrm>
            <a:off x="4469601" y="2028521"/>
            <a:ext cx="657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15"/>
              </a:rPr>
              <a:t>4,5%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">
            <a:hlinkClick action="ppaction://hlinksldjump" r:id="rId16"/>
          </p:cNvPr>
          <p:cNvSpPr txBox="1"/>
          <p:nvPr/>
        </p:nvSpPr>
        <p:spPr>
          <a:xfrm>
            <a:off x="5538779" y="1715308"/>
            <a:ext cx="657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17"/>
              </a:rPr>
              <a:t>6,0%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6929438" y="1940728"/>
            <a:ext cx="657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18"/>
              </a:rPr>
              <a:t>3,5%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 txBox="1"/>
          <p:nvPr/>
        </p:nvSpPr>
        <p:spPr>
          <a:xfrm>
            <a:off x="5824533" y="2582073"/>
            <a:ext cx="657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19"/>
              </a:rPr>
              <a:t>5,4%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 txBox="1"/>
          <p:nvPr/>
        </p:nvSpPr>
        <p:spPr>
          <a:xfrm>
            <a:off x="5157790" y="3275110"/>
            <a:ext cx="657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20"/>
              </a:rPr>
              <a:t>9,1%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 txBox="1"/>
          <p:nvPr/>
        </p:nvSpPr>
        <p:spPr>
          <a:xfrm>
            <a:off x="6293638" y="3777416"/>
            <a:ext cx="657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21"/>
              </a:rPr>
              <a:t>6,3%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 txBox="1"/>
          <p:nvPr/>
        </p:nvSpPr>
        <p:spPr>
          <a:xfrm>
            <a:off x="7034211" y="4447281"/>
            <a:ext cx="65722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22"/>
              </a:rPr>
              <a:t>3,3%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4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łódzkie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5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8" name="Google Shape;618;p45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łódzkie</a:t>
            </a:r>
            <a:endParaRPr/>
          </a:p>
        </p:txBody>
      </p:sp>
      <p:sp>
        <p:nvSpPr>
          <p:cNvPr id="619" name="Google Shape;619;p45"/>
          <p:cNvSpPr txBox="1"/>
          <p:nvPr/>
        </p:nvSpPr>
        <p:spPr>
          <a:xfrm>
            <a:off x="154003" y="942975"/>
            <a:ext cx="11829449" cy="155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2 mieszkanka województwa łódzkiego, podobnie jak wszystkie badane, nie stosuje żadnej antykoncepcji. Wśród użytkujących, co 4 sięga po mechaniczne metody, a po antykoncepcję hormonalną – 16%, która została uznana za czynnik najbardziej neutralny względem libido przez 70% pań.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Relaks to najczęściej wybierana metoda pobudzenia popędu seksualnego – zadeklarowało jej stosowanie 55% kobiet zamieszkujących ten region (49% wszystkich badanych). Rzadziej niż przeciętna Polka, mieszkanki łódzkiego wybierają ubiór jako sposób wpłynięcia na swoje libido (21% - województwo łódzkie i 29% - wszystkie badane).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" name="Google Shape;625;p46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626" name="Google Shape;62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6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628" name="Google Shape;628;p46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629" name="Google Shape;62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6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637" name="Google Shape;637;p46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638" name="Google Shape;638;p46"/>
          <p:cNvSpPr txBox="1"/>
          <p:nvPr/>
        </p:nvSpPr>
        <p:spPr>
          <a:xfrm>
            <a:off x="217916" y="2050850"/>
            <a:ext cx="1159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łódzkie [N=102]</a:t>
            </a:r>
            <a:endParaRPr/>
          </a:p>
        </p:txBody>
      </p:sp>
      <p:pic>
        <p:nvPicPr>
          <p:cNvPr id="639" name="Google Shape;639;p4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7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47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7" name="Google Shape;647;p47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47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9" name="Google Shape;64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7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651" name="Google Shape;651;p47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47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653" name="Google Shape;653;p47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654" name="Google Shape;65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6" name="Google Shape;656;p47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657" name="Google Shape;657;p47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658" name="Google Shape;658;p47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659" name="Google Shape;659;p47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660" name="Google Shape;660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8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48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48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48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0" name="Google Shape;67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48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ŁÓDZKIE</a:t>
            </a:r>
            <a:endParaRPr/>
          </a:p>
        </p:txBody>
      </p:sp>
      <p:sp>
        <p:nvSpPr>
          <p:cNvPr id="672" name="Google Shape;672;p48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48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N=102</a:t>
            </a:r>
            <a:endParaRPr/>
          </a:p>
        </p:txBody>
      </p:sp>
      <p:graphicFrame>
        <p:nvGraphicFramePr>
          <p:cNvPr id="674" name="Google Shape;674;p48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675" name="Google Shape;67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7" name="Google Shape;677;p48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 | 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 | 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 | 20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 | 21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 | 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 | 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 | 24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678" name="Google Shape;678;p48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679" name="Google Shape;679;p48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680" name="Google Shape;680;p48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681" name="Google Shape;681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9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688" name="Google Shape;68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49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690" name="Google Shape;690;p49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691" name="Google Shape;69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0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699" name="Google Shape;69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50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701" name="Google Shape;701;p50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702" name="Google Shape;70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03" name="Google Shape;703;p50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704" name="Google Shape;704;p50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705" name="Google Shape;705;p50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706" name="Google Shape;706;p50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7" name="Google Shape;707;p50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8" name="Google Shape;708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1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małopolskie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52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1" name="Google Shape;721;p52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małopolskie</a:t>
            </a:r>
            <a:endParaRPr/>
          </a:p>
        </p:txBody>
      </p:sp>
      <p:sp>
        <p:nvSpPr>
          <p:cNvPr id="722" name="Google Shape;722;p52"/>
          <p:cNvSpPr txBox="1"/>
          <p:nvPr/>
        </p:nvSpPr>
        <p:spPr>
          <a:xfrm>
            <a:off x="154003" y="942975"/>
            <a:ext cx="11829449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Mieszkanki województwa małopolskiego nieco częściej niż ogół badanych nie stosują żadnej antykoncepcji – 57% w województwie i 51% w skali kraju.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Antykoncepcja hormonalna jest uznawana, obok diety i wieku, za jeden z najbardziej neutralnych względem libido, czynników. 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 czynnik o najwyższym stopniu wpływu na pobudzenie seksualne Pani zamieszkujące ten region uznały akceptację siebie i swojego ciała – wskazało tak 88% badanych.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Małopolska to region, gdzie kobiety generalnie rzadziej stosują jakiekolwiek metody pobudzania libido w stosunku do wszystkich badanych. Najczęściej podejmowanym działaniem jest, podobnie jak w przypadku wszystkich Polek, relaks. 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" name="Google Shape;728;p53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729" name="Google Shape;72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53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731" name="Google Shape;731;p53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732" name="Google Shape;73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5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5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53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740" name="Google Shape;740;p53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741" name="Google Shape;741;p53"/>
          <p:cNvSpPr txBox="1"/>
          <p:nvPr/>
        </p:nvSpPr>
        <p:spPr>
          <a:xfrm>
            <a:off x="217916" y="2050850"/>
            <a:ext cx="115936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małopolskie [N=282]</a:t>
            </a:r>
            <a:endParaRPr/>
          </a:p>
        </p:txBody>
      </p:sp>
      <p:pic>
        <p:nvPicPr>
          <p:cNvPr id="742" name="Google Shape;742;p5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9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</a:t>
            </a:r>
            <a:endParaRPr/>
          </a:p>
        </p:txBody>
      </p:sp>
      <p:sp>
        <p:nvSpPr>
          <p:cNvPr id="114" name="Google Shape;114;p9"/>
          <p:cNvSpPr txBox="1"/>
          <p:nvPr/>
        </p:nvSpPr>
        <p:spPr>
          <a:xfrm>
            <a:off x="154003" y="942975"/>
            <a:ext cx="11829449" cy="3828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Libido, czyli popęd seksualny. Co go pobudza, co go przygasza?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Polki niechętnie sięgają po antykoncepcje – nie robi tego połowa z nich. Wśród wybieranych metod najczęściej stosowaną jest antykoncepcja mechaniczna, </a:t>
            </a:r>
            <a:b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czyli m.in. prezerwatywy, po które sięga co 5 kobieta. Na antykoncepcję hormonalną decyduje się podobny odsetek kobiet, co na naturalne metody antykoncepcji </a:t>
            </a:r>
            <a:b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kolejno 16% i 15%. Najrzadziej stosowane metody to chemiczna antykoncepcja i sterylizacja, na które decyduje się zaledwie 3% Polek.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Panie, aby zwiększyć ochotę na seks, powinny zadbać przede wszystkim o dobre samopoczucie psychiczne (87%), wolny czas (77%) i ogólny dobry stan zdrowia (76%). Najbardziej neutralny wpływ na kobiece libido mają dieta (63%), antykoncepcja hormonalna (58%) i wiek (55%). Negatywnie na popęd seksualny wpływają przede wszystkim choroby (87%), stres (86%) i zmęczenie (84%).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Antykoncepcja hormonalna i przyjmowane leki są tymi czynnikami, które zdaniem połowy badanych mają najmniejszy wpływ na ich libido. Duży wpływ mają dobre samopoczucie psychiczne (87%), aktualne relacje z partnerem (86%) oraz akceptacja swojego ciała (84%).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badania wynika, że w celu pobudzenia zmysłów i zwiększenia ochoty na seks, kobiety najczęściej relaksują się np. w kąpieli, podczas masażu. Z takiej formy dbania </a:t>
            </a:r>
            <a:b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swoje libido korzysta niemal połowa Pań. Dla 42% Polek źródłem pobudzenia jest bielizna. Przyczyną spadku libido dla blisko 60% kobiet jest ich aktualne samopoczucie i emocje, dla co 5 z nich są to relacje z partnerem. 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4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9" name="Google Shape;749;p54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0" name="Google Shape;750;p54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1" name="Google Shape;751;p54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2" name="Google Shape;75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54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754" name="Google Shape;754;p54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54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756" name="Google Shape;756;p54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757" name="Google Shape;757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9" name="Google Shape;759;p54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760" name="Google Shape;760;p54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761" name="Google Shape;761;p54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762" name="Google Shape;762;p54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763" name="Google Shape;763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5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55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Google Shape;771;p55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55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3" name="Google Shape;77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55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MAŁOPOLSKIE</a:t>
            </a:r>
            <a:endParaRPr/>
          </a:p>
        </p:txBody>
      </p:sp>
      <p:sp>
        <p:nvSpPr>
          <p:cNvPr id="775" name="Google Shape;775;p55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55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N=282</a:t>
            </a:r>
            <a:endParaRPr/>
          </a:p>
        </p:txBody>
      </p:sp>
      <p:graphicFrame>
        <p:nvGraphicFramePr>
          <p:cNvPr id="777" name="Google Shape;777;p55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778" name="Google Shape;77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80" name="Google Shape;780;p55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 | 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 | 18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 | 18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 | 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781" name="Google Shape;781;p55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782" name="Google Shape;782;p55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783" name="Google Shape;783;p55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784" name="Google Shape;784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56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791" name="Google Shape;79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56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793" name="Google Shape;793;p56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794" name="Google Shape;79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7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802" name="Google Shape;80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57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804" name="Google Shape;804;p57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805" name="Google Shape;80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06" name="Google Shape;806;p57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807" name="Google Shape;807;p57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808" name="Google Shape;808;p57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809" name="Google Shape;809;p5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0" name="Google Shape;810;p57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1" name="Google Shape;811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58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mazowieckie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9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4" name="Google Shape;824;p59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mazowieckie</a:t>
            </a:r>
            <a:endParaRPr/>
          </a:p>
        </p:txBody>
      </p:sp>
      <p:sp>
        <p:nvSpPr>
          <p:cNvPr id="825" name="Google Shape;825;p59"/>
          <p:cNvSpPr txBox="1"/>
          <p:nvPr/>
        </p:nvSpPr>
        <p:spPr>
          <a:xfrm>
            <a:off x="154003" y="942975"/>
            <a:ext cx="11829449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Mieszkanki województwa mazowieckiego, częściej niż ogół badanych kobiet, sięgają po antykoncepcję. Nie korzysta z niej 46% kobiet zamieszkujących ten region (51! Ogółem). Antykoncepcję hormonalną wybiera 20% i jest to 4 punkty procentowe więcej niż w całym kraju. Obok lubuskiego (31%) i dolnośląskiego (21%), jest to jeden z najwyższych wyników dla regionów. Przy czym nadal antykoncepcja hormonalna jest uznawana za jednym z trzech najbardziej neutralnych czynników względem libido.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 czynnik mający największy wpływ na pobudzenie seksualne, mieszkanki Mazowsza wybrały akceptację siebie (88%).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 odróżnieniu od reszty kraju, kobiety w tym regionie częściej stosują bieliznę jako metodę pobudzenia libido. Robi to 47% mieszkanek województwa mazowieckiego i 42% wszystkich badanych Pań. Relaks ceni o 46% badanych.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1" name="Google Shape;831;p60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832" name="Google Shape;83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60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834" name="Google Shape;834;p60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835" name="Google Shape;83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6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6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60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843" name="Google Shape;843;p60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844" name="Google Shape;844;p60"/>
          <p:cNvSpPr txBox="1"/>
          <p:nvPr/>
        </p:nvSpPr>
        <p:spPr>
          <a:xfrm>
            <a:off x="217916" y="2050850"/>
            <a:ext cx="115936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mazowieckie [N=449]</a:t>
            </a:r>
            <a:endParaRPr/>
          </a:p>
        </p:txBody>
      </p:sp>
      <p:pic>
        <p:nvPicPr>
          <p:cNvPr id="845" name="Google Shape;845;p6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61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2" name="Google Shape;852;p61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3" name="Google Shape;853;p61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4" name="Google Shape;854;p61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5" name="Google Shape;85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61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857" name="Google Shape;857;p61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61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859" name="Google Shape;859;p61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860" name="Google Shape;860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2" name="Google Shape;862;p61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863" name="Google Shape;863;p61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864" name="Google Shape;864;p61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865" name="Google Shape;865;p61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866" name="Google Shape;866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62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3" name="Google Shape;873;p62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4" name="Google Shape;874;p62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5" name="Google Shape;875;p62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6" name="Google Shape;87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62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MAZOWIECKIE</a:t>
            </a:r>
            <a:endParaRPr/>
          </a:p>
        </p:txBody>
      </p:sp>
      <p:sp>
        <p:nvSpPr>
          <p:cNvPr id="878" name="Google Shape;878;p62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62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N=449</a:t>
            </a:r>
            <a:endParaRPr/>
          </a:p>
        </p:txBody>
      </p:sp>
      <p:graphicFrame>
        <p:nvGraphicFramePr>
          <p:cNvPr id="880" name="Google Shape;880;p62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881" name="Google Shape;88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3" name="Google Shape;883;p62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 | 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 | 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 | 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 | 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 | 16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884" name="Google Shape;884;p62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885" name="Google Shape;885;p62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886" name="Google Shape;886;p62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887" name="Google Shape;887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63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894" name="Google Shape;89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63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896" name="Google Shape;896;p63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897" name="Google Shape;89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WSZYSTKIE RESPONDENTKI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4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905" name="Google Shape;90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64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907" name="Google Shape;907;p64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908" name="Google Shape;908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09" name="Google Shape;909;p64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910" name="Google Shape;910;p64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911" name="Google Shape;911;p64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912" name="Google Shape;912;p6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3" name="Google Shape;913;p64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4" name="Google Shape;914;p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65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opolskie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66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7" name="Google Shape;927;p66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opolskie</a:t>
            </a:r>
            <a:endParaRPr/>
          </a:p>
        </p:txBody>
      </p:sp>
      <p:sp>
        <p:nvSpPr>
          <p:cNvPr id="928" name="Google Shape;928;p66"/>
          <p:cNvSpPr txBox="1"/>
          <p:nvPr/>
        </p:nvSpPr>
        <p:spPr>
          <a:xfrm>
            <a:off x="154003" y="942975"/>
            <a:ext cx="11829449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Mieszkanki województwa opolskiego, rzadziej niż wszystkie Polki, rezygnują z antykoncepcji. Nie korzysta z niej połowa wszystkich badanych i 39% mieszkanek tego regionu. Częściej niż ogół pań, stosują naturalne metody zapobiegania ciąży (27% województwo opolskie, 15% - wszystkie badane).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Panie z Opola i okolic mają też inne preferencje jeżeli chodzi o metody pobudzania swojego libido. Chętnie korzystają z bielizny ( 59%- województwo opolskie, 42%- wszystkie badane), wyjeżdżają za miasto (kolejno- 37% i 30%).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4" name="Google Shape;934;p67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935" name="Google Shape;93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67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937" name="Google Shape;937;p67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938" name="Google Shape;93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6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6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67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946" name="Google Shape;946;p67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947" name="Google Shape;947;p67"/>
          <p:cNvSpPr txBox="1"/>
          <p:nvPr/>
        </p:nvSpPr>
        <p:spPr>
          <a:xfrm>
            <a:off x="217916" y="2050850"/>
            <a:ext cx="1159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opolskie [N=83]</a:t>
            </a:r>
            <a:endParaRPr/>
          </a:p>
        </p:txBody>
      </p:sp>
      <p:pic>
        <p:nvPicPr>
          <p:cNvPr id="948" name="Google Shape;948;p6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68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5" name="Google Shape;955;p68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6" name="Google Shape;956;p68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7" name="Google Shape;957;p68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8" name="Google Shape;95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68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960" name="Google Shape;960;p68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68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962" name="Google Shape;962;p68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963" name="Google Shape;963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65" name="Google Shape;965;p68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966" name="Google Shape;966;p68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967" name="Google Shape;967;p68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968" name="Google Shape;968;p68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969" name="Google Shape;969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69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6" name="Google Shape;976;p69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7" name="Google Shape;977;p69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8" name="Google Shape;978;p69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9" name="Google Shape;97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69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OPOLSKIE</a:t>
            </a:r>
            <a:endParaRPr/>
          </a:p>
        </p:txBody>
      </p:sp>
      <p:sp>
        <p:nvSpPr>
          <p:cNvPr id="981" name="Google Shape;981;p69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69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N=83</a:t>
            </a:r>
            <a:endParaRPr/>
          </a:p>
        </p:txBody>
      </p:sp>
      <p:graphicFrame>
        <p:nvGraphicFramePr>
          <p:cNvPr id="983" name="Google Shape;983;p69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984" name="Google Shape;984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86" name="Google Shape;986;p69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 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 | 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 | 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 | 28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 | 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 | 22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 | 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 | 11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987" name="Google Shape;987;p69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988" name="Google Shape;988;p69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989" name="Google Shape;989;p69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990" name="Google Shape;990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70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997" name="Google Shape;99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70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999" name="Google Shape;999;p70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1000" name="Google Shape;100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71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1008" name="Google Shape;100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71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1010" name="Google Shape;1010;p71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1011" name="Google Shape;101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2" name="Google Shape;1012;p71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013" name="Google Shape;1013;p71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014" name="Google Shape;1014;p71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1015" name="Google Shape;1015;p71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6" name="Google Shape;1016;p71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7" name="Google Shape;1017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72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podkarpackie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73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0" name="Google Shape;1030;p73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podkarpackie</a:t>
            </a:r>
            <a:endParaRPr/>
          </a:p>
        </p:txBody>
      </p:sp>
      <p:sp>
        <p:nvSpPr>
          <p:cNvPr id="1031" name="Google Shape;1031;p73"/>
          <p:cNvSpPr txBox="1"/>
          <p:nvPr/>
        </p:nvSpPr>
        <p:spPr>
          <a:xfrm>
            <a:off x="154003" y="942975"/>
            <a:ext cx="11829449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3 kobieta mieszkająca na podkarpaciu stosuje mechaniczne metody antykoncepcji. Rzadziej niż wszystkie badane sięgają po antykoncepcję hormonalną (12% w województwie podkarpackim i 16% wśród wszystkich badanych), chociaż uważają ją za czynnik o niewielkim wpływie na libido. Częściej za to korzystają z naturalnych metod planowania ciąży (18%).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Panie zamieszkujące województwo podkarpackie w celu pobudzenia libido najczęściej wybierają odpowiednią bieliznę lub relaksują się – robi to blisko co 2 badana.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11"/>
          <p:cNvGraphicFramePr/>
          <p:nvPr/>
        </p:nvGraphicFramePr>
        <p:xfrm>
          <a:off x="108320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26" name="Google Shape;1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862" y="1011917"/>
            <a:ext cx="13161364" cy="471048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1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128" name="Google Shape;128;p11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129" name="Google Shape;12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653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5679" y="3579997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2067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26019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57836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8965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9404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1"/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" name="Google Shape;1037;p74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038" name="Google Shape;103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74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1040" name="Google Shape;1040;p74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1041" name="Google Shape;104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7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74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1049" name="Google Shape;1049;p74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1050" name="Google Shape;1050;p74"/>
          <p:cNvSpPr txBox="1"/>
          <p:nvPr/>
        </p:nvSpPr>
        <p:spPr>
          <a:xfrm>
            <a:off x="217916" y="2050850"/>
            <a:ext cx="115936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podkarpackie [N=176]</a:t>
            </a:r>
            <a:endParaRPr/>
          </a:p>
        </p:txBody>
      </p:sp>
      <p:pic>
        <p:nvPicPr>
          <p:cNvPr id="1051" name="Google Shape;1051;p7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75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8" name="Google Shape;1058;p75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9" name="Google Shape;1059;p75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0" name="Google Shape;1060;p75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1" name="Google Shape;106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75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1063" name="Google Shape;1063;p75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75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1065" name="Google Shape;1065;p75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066" name="Google Shape;106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8" name="Google Shape;1068;p75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069" name="Google Shape;1069;p75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070" name="Google Shape;1070;p75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071" name="Google Shape;1071;p75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072" name="Google Shape;1072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76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9" name="Google Shape;1079;p76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0" name="Google Shape;1080;p76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1" name="Google Shape;1081;p76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2" name="Google Shape;108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76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PODKARPACKIE</a:t>
            </a:r>
            <a:endParaRPr/>
          </a:p>
        </p:txBody>
      </p:sp>
      <p:sp>
        <p:nvSpPr>
          <p:cNvPr id="1084" name="Google Shape;1084;p76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76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N=176</a:t>
            </a:r>
            <a:endParaRPr/>
          </a:p>
        </p:txBody>
      </p:sp>
      <p:graphicFrame>
        <p:nvGraphicFramePr>
          <p:cNvPr id="1086" name="Google Shape;1086;p76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087" name="Google Shape;108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9" name="Google Shape;1089;p76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 | 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 | 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 | 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 | 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 | 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 | 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 | 21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090" name="Google Shape;1090;p76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091" name="Google Shape;1091;p76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092" name="Google Shape;1092;p76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093" name="Google Shape;1093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77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1100" name="Google Shape;110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77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1102" name="Google Shape;1102;p77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1103" name="Google Shape;110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78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1111" name="Google Shape;111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112" name="Google Shape;1112;p78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1113" name="Google Shape;1113;p78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1114" name="Google Shape;1114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5" name="Google Shape;1115;p78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116" name="Google Shape;1116;p78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117" name="Google Shape;1117;p78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1118" name="Google Shape;1118;p78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9" name="Google Shape;1119;p78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0" name="Google Shape;1120;p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79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podlaskie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80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3" name="Google Shape;1133;p80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podlaskie</a:t>
            </a:r>
            <a:endParaRPr/>
          </a:p>
        </p:txBody>
      </p:sp>
      <p:sp>
        <p:nvSpPr>
          <p:cNvPr id="1134" name="Google Shape;1134;p80"/>
          <p:cNvSpPr txBox="1"/>
          <p:nvPr/>
        </p:nvSpPr>
        <p:spPr>
          <a:xfrm>
            <a:off x="154003" y="942975"/>
            <a:ext cx="1182944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Mieszkanki województwa podlaskiego rzadziej niż przeciętna Polka sięgają po jakąkolwiek antykoncepcję. Mechaniczne metody wybiera co 5 badana zamieszkująca ten region (co 4 w skali kraju), hormonalną – 14% (o 2 p.p. mniej niż w skali kraju). W tych regionie blisko 60% kobiet nie stosuje żadnej antykoncepcji.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Podobnie jak wśród wszystkich badanych, panie wskazują na dietę, antykoncepcję hormonalną i wiek jako czynniki o najbardziej neutralnym znaczeniu dla ich libido. Za bardziej korzystny uznają ogólny dobry stan zdrowia (91%).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 celu pobudzenia popędu seksualnego mieszkanki Podlasia wybierają bieliznę (55%) i relaks (50%).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0" name="Google Shape;1140;p81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141" name="Google Shape;114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81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1143" name="Google Shape;1143;p81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1144" name="Google Shape;114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8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8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8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8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81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1152" name="Google Shape;1152;p81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1153" name="Google Shape;1153;p81"/>
          <p:cNvSpPr txBox="1"/>
          <p:nvPr/>
        </p:nvSpPr>
        <p:spPr>
          <a:xfrm>
            <a:off x="217916" y="2050850"/>
            <a:ext cx="115936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podlaskie [N=99]</a:t>
            </a:r>
            <a:endParaRPr/>
          </a:p>
        </p:txBody>
      </p:sp>
      <p:pic>
        <p:nvPicPr>
          <p:cNvPr id="1154" name="Google Shape;1154;p8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82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1" name="Google Shape;1161;p82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2" name="Google Shape;1162;p82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3" name="Google Shape;1163;p82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4" name="Google Shape;116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p82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1166" name="Google Shape;1166;p82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82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1168" name="Google Shape;1168;p82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169" name="Google Shape;116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1" name="Google Shape;1171;p82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172" name="Google Shape;1172;p82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173" name="Google Shape;1173;p82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174" name="Google Shape;1174;p82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175" name="Google Shape;1175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83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2" name="Google Shape;1182;p83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3" name="Google Shape;1183;p83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4" name="Google Shape;1184;p83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5" name="Google Shape;1185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83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PODLASKIE</a:t>
            </a:r>
            <a:endParaRPr/>
          </a:p>
        </p:txBody>
      </p:sp>
      <p:sp>
        <p:nvSpPr>
          <p:cNvPr id="1187" name="Google Shape;1187;p83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83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N=99</a:t>
            </a:r>
            <a:endParaRPr/>
          </a:p>
        </p:txBody>
      </p:sp>
      <p:graphicFrame>
        <p:nvGraphicFramePr>
          <p:cNvPr id="1189" name="Google Shape;1189;p83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190" name="Google Shape;119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92" name="Google Shape;1192;p83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 | 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85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 | 19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 | 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21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 | 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193" name="Google Shape;1193;p83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194" name="Google Shape;1194;p83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195" name="Google Shape;1195;p83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196" name="Google Shape;1196;p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2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</a:t>
            </a:r>
            <a:endParaRPr/>
          </a:p>
        </p:txBody>
      </p:sp>
      <p:sp>
        <p:nvSpPr>
          <p:cNvPr id="148" name="Google Shape;148;p12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150" name="Google Shape;150;p12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51" name="Google Shape;15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3" name="Google Shape;153;p12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54" name="Google Shape;154;p12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55" name="Google Shape;155;p12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56" name="Google Shape;156;p12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57" name="Google Shape;15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84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1203" name="Google Shape;120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84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1205" name="Google Shape;1205;p84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1206" name="Google Shape;120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85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1214" name="Google Shape;121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p85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1216" name="Google Shape;1216;p85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1217" name="Google Shape;121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18" name="Google Shape;1218;p85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219" name="Google Shape;1219;p85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220" name="Google Shape;1220;p85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1221" name="Google Shape;1221;p85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2" name="Google Shape;1222;p85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3" name="Google Shape;1223;p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86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pomorskie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87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6" name="Google Shape;1236;p87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pomorskie</a:t>
            </a:r>
            <a:endParaRPr/>
          </a:p>
        </p:txBody>
      </p:sp>
      <p:sp>
        <p:nvSpPr>
          <p:cNvPr id="1237" name="Google Shape;1237;p87"/>
          <p:cNvSpPr txBox="1"/>
          <p:nvPr/>
        </p:nvSpPr>
        <p:spPr>
          <a:xfrm>
            <a:off x="154003" y="942975"/>
            <a:ext cx="11829449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Mieszkanki województwa pomorskiego częściej niż przeciętne Polki sięgają po mechaniczne metody antykoncepcji – robi to co 3 Pomorzanka i co 4 Polka.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Nieznacznie niższy w stosunku do całego kraju jest odsetek użytkowniczek antykoncepcji hormonalnej (13% - województwo pomorskie, 16% - wszystkie badane). Za neutralny jej wpływ na libido uważa 65% pań.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Ponad połowa (55%) mieszkanek tego regionu stawia na relaks w celu pobudzenia popędu seksualnego. 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3" name="Google Shape;1243;p88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244" name="Google Shape;1244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88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1246" name="Google Shape;1246;p88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1247" name="Google Shape;124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8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8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8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8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254" name="Google Shape;1254;p88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1255" name="Google Shape;1255;p88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1256" name="Google Shape;1256;p88"/>
          <p:cNvSpPr txBox="1"/>
          <p:nvPr/>
        </p:nvSpPr>
        <p:spPr>
          <a:xfrm>
            <a:off x="217916" y="2050850"/>
            <a:ext cx="115936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pomorskie [N=194]</a:t>
            </a:r>
            <a:endParaRPr/>
          </a:p>
        </p:txBody>
      </p:sp>
      <p:pic>
        <p:nvPicPr>
          <p:cNvPr id="1257" name="Google Shape;1257;p8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89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4" name="Google Shape;1264;p89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5" name="Google Shape;1265;p89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6" name="Google Shape;1266;p89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67" name="Google Shape;126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89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1269" name="Google Shape;1269;p89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89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1271" name="Google Shape;1271;p89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272" name="Google Shape;1272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74" name="Google Shape;1274;p89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275" name="Google Shape;1275;p89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276" name="Google Shape;1276;p89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277" name="Google Shape;1277;p89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278" name="Google Shape;1278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90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5" name="Google Shape;1285;p90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6" name="Google Shape;1286;p90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7" name="Google Shape;1287;p90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8" name="Google Shape;128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90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POMORSKIE</a:t>
            </a:r>
            <a:endParaRPr/>
          </a:p>
        </p:txBody>
      </p:sp>
      <p:sp>
        <p:nvSpPr>
          <p:cNvPr id="1290" name="Google Shape;1290;p90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90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N=194</a:t>
            </a:r>
            <a:endParaRPr/>
          </a:p>
        </p:txBody>
      </p:sp>
      <p:graphicFrame>
        <p:nvGraphicFramePr>
          <p:cNvPr id="1292" name="Google Shape;1292;p90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293" name="Google Shape;1293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95" name="Google Shape;1295;p90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 | 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 | 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 | 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 | 18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296" name="Google Shape;1296;p90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297" name="Google Shape;1297;p90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298" name="Google Shape;1298;p90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299" name="Google Shape;1299;p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91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1306" name="Google Shape;130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p91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1308" name="Google Shape;1308;p91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1309" name="Google Shape;1309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92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1317" name="Google Shape;131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318" name="Google Shape;1318;p92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1319" name="Google Shape;1319;p92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1320" name="Google Shape;132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1" name="Google Shape;1321;p92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322" name="Google Shape;1322;p92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323" name="Google Shape;1323;p92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1324" name="Google Shape;1324;p92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5" name="Google Shape;1325;p92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6" name="Google Shape;1326;p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9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93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śląskie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3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126509" y="6125042"/>
            <a:ext cx="88317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pic>
        <p:nvPicPr>
          <p:cNvPr id="167" name="Google Shape;16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94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9" name="Google Shape;1339;p94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śląskie</a:t>
            </a:r>
            <a:endParaRPr/>
          </a:p>
        </p:txBody>
      </p:sp>
      <p:sp>
        <p:nvSpPr>
          <p:cNvPr id="1340" name="Google Shape;1340;p94"/>
          <p:cNvSpPr txBox="1"/>
          <p:nvPr/>
        </p:nvSpPr>
        <p:spPr>
          <a:xfrm>
            <a:off x="154003" y="942975"/>
            <a:ext cx="11829449" cy="198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Województwo śląskie, obok kujawsko-pomorskiego, to region o najwyższym wskaźniku niestosowania jakiejkolwiek antykoncepcji. Rezygnuje z niej 60% mieszkanek województw śląskiego i 69% mieszkanek województwa kujawsko-pomorskiego. W skali kraju procent ten sięga 51.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Użytkowanie antykoncepcji hormonalnej jest na podobnym poziomie co w skali kraju (15% - województwo śląskie, 16%- wszystkie badane). Rzadziej panie sięgają po antykoncepcję mechaniczną (kolejno: 18%, 24%) i naturalne metody planowania ciąży (10%, 15%).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Antykoncepcja hormonalna, obok wieku i przyjmowanych leków, to czynnik wskazany jako najbardziej neutralny w stosunku do libido.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 celu pobudzenia popędu seksualnego mieszkanki województwa śląskiego wybierają, podobnie jak większość Polek, relaks.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6" name="Google Shape;1346;p95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347" name="Google Shape;134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95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1349" name="Google Shape;1349;p95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1350" name="Google Shape;1350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9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9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9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95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1358" name="Google Shape;1358;p95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1359" name="Google Shape;1359;p95"/>
          <p:cNvSpPr txBox="1"/>
          <p:nvPr/>
        </p:nvSpPr>
        <p:spPr>
          <a:xfrm>
            <a:off x="217916" y="2050850"/>
            <a:ext cx="1159365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śląskie [N=385]</a:t>
            </a:r>
            <a:endParaRPr/>
          </a:p>
        </p:txBody>
      </p:sp>
      <p:pic>
        <p:nvPicPr>
          <p:cNvPr id="1360" name="Google Shape;1360;p9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96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7" name="Google Shape;1367;p96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8" name="Google Shape;1368;p96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9" name="Google Shape;1369;p96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0" name="Google Shape;1370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96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1372" name="Google Shape;1372;p96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96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1374" name="Google Shape;1374;p96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375" name="Google Shape;137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77" name="Google Shape;1377;p96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378" name="Google Shape;1378;p96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379" name="Google Shape;1379;p96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380" name="Google Shape;1380;p96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381" name="Google Shape;1381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97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8" name="Google Shape;1388;p97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9" name="Google Shape;1389;p97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0" name="Google Shape;1390;p97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91" name="Google Shape;1391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97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WOJEWÓDZTWO ŚLĄSKIE</a:t>
            </a:r>
            <a:endParaRPr/>
          </a:p>
        </p:txBody>
      </p:sp>
      <p:sp>
        <p:nvSpPr>
          <p:cNvPr id="1393" name="Google Shape;1393;p97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97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N=385</a:t>
            </a:r>
            <a:endParaRPr/>
          </a:p>
        </p:txBody>
      </p:sp>
      <p:graphicFrame>
        <p:nvGraphicFramePr>
          <p:cNvPr id="1395" name="Google Shape;1395;p97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396" name="Google Shape;1396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98" name="Google Shape;1398;p97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88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 | 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 | 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 | 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 | 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 | 19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 | 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 | 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 | 23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399" name="Google Shape;1399;p97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400" name="Google Shape;1400;p97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401" name="Google Shape;1401;p97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402" name="Google Shape;1402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8397" y="155724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98"/>
          <p:cNvSpPr txBox="1"/>
          <p:nvPr/>
        </p:nvSpPr>
        <p:spPr>
          <a:xfrm>
            <a:off x="1653977" y="1107963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 stosujesz metody, żeby pobudzić swoje libido?</a:t>
            </a:r>
            <a:endParaRPr/>
          </a:p>
        </p:txBody>
      </p:sp>
      <p:pic>
        <p:nvPicPr>
          <p:cNvPr id="1409" name="Google Shape;140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28217"/>
            <a:ext cx="9506712" cy="413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98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METODY SŁUŻĄCE POBUDZENIU LIBIDO</a:t>
            </a:r>
            <a:endParaRPr/>
          </a:p>
        </p:txBody>
      </p:sp>
      <p:sp>
        <p:nvSpPr>
          <p:cNvPr id="1411" name="Google Shape;1411;p98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pic>
        <p:nvPicPr>
          <p:cNvPr id="1412" name="Google Shape;141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2" y="1272528"/>
            <a:ext cx="641499" cy="6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505" y="821808"/>
            <a:ext cx="831045" cy="8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99"/>
          <p:cNvSpPr txBox="1"/>
          <p:nvPr/>
        </p:nvSpPr>
        <p:spPr>
          <a:xfrm>
            <a:off x="1752538" y="975325"/>
            <a:ext cx="86685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Pomyśl o czynnikach, które sprawiają, że Twój popęd seksualny spada - nie masz ochoty na seks, ochota jest mniejsza niż zwykle. Co najbardziej hamuje, obniża Twoje libido? </a:t>
            </a:r>
            <a:endParaRPr/>
          </a:p>
        </p:txBody>
      </p:sp>
      <p:pic>
        <p:nvPicPr>
          <p:cNvPr id="1420" name="Google Shape;142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9" y="1933332"/>
            <a:ext cx="5710236" cy="394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421" name="Google Shape;1421;p99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HAMOWANIE, OBNIŻENIE LIBIDO – TOP 10 ORAZ KATEGORIE</a:t>
            </a:r>
            <a:endParaRPr/>
          </a:p>
        </p:txBody>
      </p:sp>
      <p:sp>
        <p:nvSpPr>
          <p:cNvPr id="1422" name="Google Shape;1422;p99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Pytanie otwarta, odpowiedzi zakodowane.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*10 najczęściej udzielanych odpowiedzi **Odpowiedzi podzielone wg przyjętych kategorii.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%, </a:t>
            </a:r>
            <a:endParaRPr/>
          </a:p>
        </p:txBody>
      </p:sp>
      <p:pic>
        <p:nvPicPr>
          <p:cNvPr id="1423" name="Google Shape;1423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1128" y="1933332"/>
            <a:ext cx="5710237" cy="39493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24" name="Google Shape;1424;p99"/>
          <p:cNvGraphicFramePr/>
          <p:nvPr/>
        </p:nvGraphicFramePr>
        <p:xfrm>
          <a:off x="2346946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TOP 10*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425" name="Google Shape;1425;p99"/>
          <p:cNvGraphicFramePr/>
          <p:nvPr/>
        </p:nvGraphicFramePr>
        <p:xfrm>
          <a:off x="7057820" y="1562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KATEGORIE**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sp>
        <p:nvSpPr>
          <p:cNvPr id="1426" name="Google Shape;1426;p99"/>
          <p:cNvSpPr txBox="1"/>
          <p:nvPr/>
        </p:nvSpPr>
        <p:spPr>
          <a:xfrm>
            <a:off x="10525889" y="789905"/>
            <a:ext cx="157527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Wróć do początku raportu</a:t>
            </a:r>
            <a:endParaRPr/>
          </a:p>
        </p:txBody>
      </p:sp>
      <p:pic>
        <p:nvPicPr>
          <p:cNvPr id="1427" name="Google Shape;1427;p99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25889" y="1390823"/>
            <a:ext cx="1575270" cy="88608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8" name="Google Shape;1428;p99"/>
          <p:cNvSpPr/>
          <p:nvPr/>
        </p:nvSpPr>
        <p:spPr>
          <a:xfrm>
            <a:off x="11147232" y="1099443"/>
            <a:ext cx="314369" cy="2423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15875">
            <a:solidFill>
              <a:srgbClr val="253B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9" name="Google Shape;1429;p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893549"/>
            <a:ext cx="819641" cy="8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9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505" y="1380366"/>
            <a:ext cx="461665" cy="46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00"/>
          <p:cNvSpPr txBox="1"/>
          <p:nvPr>
            <p:ph idx="1" type="subTitle"/>
          </p:nvPr>
        </p:nvSpPr>
        <p:spPr>
          <a:xfrm>
            <a:off x="2863404" y="2009104"/>
            <a:ext cx="7366714" cy="23525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Szczegółowe wyniki badania –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l-PL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Województwo świętokrzyskie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01"/>
          <p:cNvSpPr/>
          <p:nvPr/>
        </p:nvSpPr>
        <p:spPr>
          <a:xfrm>
            <a:off x="1797132" y="930793"/>
            <a:ext cx="8490858" cy="4893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1763" lvl="0" marL="214313" marR="0" rtl="0" algn="just">
              <a:lnSpc>
                <a:spcPct val="14423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300"/>
              <a:buFont typeface="Century Gothic"/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2" name="Google Shape;1442;p101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PODSUMOWANIE BADANIA – województwo świętokrzyskie</a:t>
            </a:r>
            <a:endParaRPr/>
          </a:p>
        </p:txBody>
      </p:sp>
      <p:sp>
        <p:nvSpPr>
          <p:cNvPr id="1443" name="Google Shape;1443;p101"/>
          <p:cNvSpPr txBox="1"/>
          <p:nvPr/>
        </p:nvSpPr>
        <p:spPr>
          <a:xfrm>
            <a:off x="154003" y="942975"/>
            <a:ext cx="11829449" cy="155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Mieszkanki województwa świętokrzyskiego częściej niż ogół Polek sięgają po antykoncepcję mechaniczną (kolejno 29% i  24%). Poziom użytkowania antykoncepcji hormonalnej jest podobny jak w skali kraju i wynosi 16%. Jednak jej postrzeganie jest inne. W skali kraju 28% badanych uważa, że tej rodzaj antykoncepcji ma negatywny wpływ na libido – w województwie jest to ponad połowa kobiet. Jako neutralny wpływ określa niemal 60% wszystkich Polek i 40% mieszkanek województwa świętokrzyskiego.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❖"/>
            </a:pPr>
            <a:r>
              <a:rPr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Polki zamieszkujące ten region również często co relaks, wybierają bieliznę, jako sposób podniesienia libido (blisko 40%).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9" name="Google Shape;1449;p102"/>
          <p:cNvGraphicFramePr/>
          <p:nvPr/>
        </p:nvGraphicFramePr>
        <p:xfrm>
          <a:off x="1440399" y="1617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1425050"/>
                <a:gridCol w="1517375"/>
                <a:gridCol w="1332725"/>
                <a:gridCol w="1425050"/>
                <a:gridCol w="1425050"/>
                <a:gridCol w="1308625"/>
                <a:gridCol w="1541450"/>
              </a:tblGrid>
              <a:tr h="2704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/>
                </a:tc>
              </a:tr>
              <a:tr h="1647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mechaniczna (np..prezerwatywy, wkładki domaciczne)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hormonalna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tabletki, plastry)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Naturalne metody antykoncepcji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kalendarzyk, obserwacja sygnałów z ciała)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Antykoncepcja chemiczna </a:t>
                      </a:r>
                      <a:b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(np. żele plemnikobójcze)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Sterylizacja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Inna metoda</a:t>
                      </a:r>
                      <a:endParaRPr/>
                    </a:p>
                  </a:txBody>
                  <a:tcPr marT="9525" marB="0" marR="9525" marL="9525" anchor="ctr">
                    <a:solidFill>
                      <a:srgbClr val="F2F2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l-PL" sz="12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Nie stosują żadnej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450" name="Google Shape;1450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051" y="2503838"/>
            <a:ext cx="13161364" cy="2025527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102"/>
          <p:cNvSpPr txBox="1"/>
          <p:nvPr/>
        </p:nvSpPr>
        <p:spPr>
          <a:xfrm>
            <a:off x="1748244" y="957442"/>
            <a:ext cx="86685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Jakiego rodzaju antykoncepcje stosujesz? </a:t>
            </a:r>
            <a:endParaRPr/>
          </a:p>
        </p:txBody>
      </p:sp>
      <p:sp>
        <p:nvSpPr>
          <p:cNvPr id="1452" name="Google Shape;1452;p102"/>
          <p:cNvSpPr txBox="1"/>
          <p:nvPr>
            <p:ph type="title"/>
          </p:nvPr>
        </p:nvSpPr>
        <p:spPr>
          <a:xfrm>
            <a:off x="0" y="261613"/>
            <a:ext cx="12192000" cy="503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RODZAJE STOSOWANEJ ANTYKONCEPCJI</a:t>
            </a:r>
            <a:endParaRPr/>
          </a:p>
        </p:txBody>
      </p:sp>
      <p:pic>
        <p:nvPicPr>
          <p:cNvPr id="1453" name="Google Shape;1453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6578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9839" y="3570763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071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2234" y="3570764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7" name="Google Shape;1457;p1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41052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10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89694" y="3640089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10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94085" y="3627055"/>
            <a:ext cx="751417" cy="75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460" name="Google Shape;1460;p102"/>
          <p:cNvSpPr txBox="1"/>
          <p:nvPr/>
        </p:nvSpPr>
        <p:spPr>
          <a:xfrm>
            <a:off x="126509" y="6125042"/>
            <a:ext cx="88317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</p:txBody>
      </p:sp>
      <p:sp>
        <p:nvSpPr>
          <p:cNvPr id="1461" name="Google Shape;1461;p102"/>
          <p:cNvSpPr txBox="1"/>
          <p:nvPr/>
        </p:nvSpPr>
        <p:spPr>
          <a:xfrm>
            <a:off x="217916" y="2983209"/>
            <a:ext cx="95273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Total [N=3223]</a:t>
            </a:r>
            <a:endParaRPr/>
          </a:p>
        </p:txBody>
      </p:sp>
      <p:sp>
        <p:nvSpPr>
          <p:cNvPr id="1462" name="Google Shape;1462;p102"/>
          <p:cNvSpPr txBox="1"/>
          <p:nvPr/>
        </p:nvSpPr>
        <p:spPr>
          <a:xfrm>
            <a:off x="217916" y="2050850"/>
            <a:ext cx="115936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Województwo świętokrzyskie [N=107]</a:t>
            </a:r>
            <a:endParaRPr/>
          </a:p>
        </p:txBody>
      </p:sp>
      <p:pic>
        <p:nvPicPr>
          <p:cNvPr id="1463" name="Google Shape;1463;p10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7051" y="594345"/>
            <a:ext cx="13161364" cy="471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03"/>
          <p:cNvSpPr/>
          <p:nvPr/>
        </p:nvSpPr>
        <p:spPr>
          <a:xfrm>
            <a:off x="6447736" y="1367109"/>
            <a:ext cx="2861697" cy="4554376"/>
          </a:xfrm>
          <a:prstGeom prst="rect">
            <a:avLst/>
          </a:prstGeom>
          <a:solidFill>
            <a:srgbClr val="FFBFBF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0" name="Google Shape;1470;p103"/>
          <p:cNvSpPr/>
          <p:nvPr/>
        </p:nvSpPr>
        <p:spPr>
          <a:xfrm>
            <a:off x="720466" y="1367109"/>
            <a:ext cx="2940691" cy="4554376"/>
          </a:xfrm>
          <a:prstGeom prst="rect">
            <a:avLst/>
          </a:prstGeom>
          <a:solidFill>
            <a:srgbClr val="CFDCAC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1" name="Google Shape;1471;p103"/>
          <p:cNvSpPr/>
          <p:nvPr/>
        </p:nvSpPr>
        <p:spPr>
          <a:xfrm>
            <a:off x="4334200" y="1351195"/>
            <a:ext cx="3605124" cy="4554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2" name="Google Shape;1472;p103"/>
          <p:cNvSpPr/>
          <p:nvPr/>
        </p:nvSpPr>
        <p:spPr>
          <a:xfrm>
            <a:off x="720466" y="1722035"/>
            <a:ext cx="10922754" cy="906864"/>
          </a:xfrm>
          <a:prstGeom prst="rect">
            <a:avLst/>
          </a:prstGeom>
          <a:solidFill>
            <a:srgbClr val="CFD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73" name="Google Shape;147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6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p103"/>
          <p:cNvSpPr txBox="1"/>
          <p:nvPr>
            <p:ph type="title"/>
          </p:nvPr>
        </p:nvSpPr>
        <p:spPr>
          <a:xfrm>
            <a:off x="0" y="380314"/>
            <a:ext cx="11163869" cy="50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Arial"/>
              <a:buNone/>
            </a:pPr>
            <a:r>
              <a:rPr b="1" lang="pl-PL" sz="1700">
                <a:latin typeface="Arial"/>
                <a:ea typeface="Arial"/>
                <a:cs typeface="Arial"/>
                <a:sym typeface="Arial"/>
              </a:rPr>
              <a:t>CZYNNIKI WPŁYWAJĄCE NA LIBIDO (POPĘD SEKSUALNY)- TOTAL</a:t>
            </a:r>
            <a:endParaRPr/>
          </a:p>
        </p:txBody>
      </p:sp>
      <p:sp>
        <p:nvSpPr>
          <p:cNvPr id="1475" name="Google Shape;1475;p103"/>
          <p:cNvSpPr txBox="1"/>
          <p:nvPr/>
        </p:nvSpPr>
        <p:spPr>
          <a:xfrm>
            <a:off x="1626683" y="835146"/>
            <a:ext cx="8687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Które czynniki wpływają na Twoje libido (popęd seksualny)? Podziel podane czynniki na te, które wpływają pozytywnie, negatywnie lub nie mają żadnego wpływu. </a:t>
            </a:r>
            <a:endParaRPr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103"/>
          <p:cNvSpPr txBox="1"/>
          <p:nvPr/>
        </p:nvSpPr>
        <p:spPr>
          <a:xfrm>
            <a:off x="126509" y="6125042"/>
            <a:ext cx="88317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*Suma odpowiedzi „zdecydowanie duży” i „raczej duży” oraz „zdecydowanie mały” i „raczej mały”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Dane w 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N=3223</a:t>
            </a:r>
            <a:endParaRPr/>
          </a:p>
        </p:txBody>
      </p:sp>
      <p:graphicFrame>
        <p:nvGraphicFramePr>
          <p:cNvPr id="1477" name="Google Shape;1477;p103"/>
          <p:cNvGraphicFramePr/>
          <p:nvPr/>
        </p:nvGraphicFramePr>
        <p:xfrm>
          <a:off x="548780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POZYTYWNE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478" name="Google Shape;1478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4102" y="1554752"/>
            <a:ext cx="2861697" cy="45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7736" y="1556579"/>
            <a:ext cx="2861697" cy="4520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80" name="Google Shape;1480;p103"/>
          <p:cNvGraphicFramePr/>
          <p:nvPr/>
        </p:nvGraphicFramePr>
        <p:xfrm>
          <a:off x="10877346" y="1725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720000"/>
              </a:tblGrid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 | 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 | 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73 | 16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 | 17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| 13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| 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 | 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 | 14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1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 | 17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481" name="Google Shape;1481;p103"/>
          <p:cNvGraphicFramePr/>
          <p:nvPr/>
        </p:nvGraphicFramePr>
        <p:xfrm>
          <a:off x="338448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NEUTRALNE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482" name="Google Shape;1482;p103"/>
          <p:cNvGraphicFramePr/>
          <p:nvPr/>
        </p:nvGraphicFramePr>
        <p:xfrm>
          <a:off x="6464713" y="1351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CZYNNIKI NEGATYWNE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graphicFrame>
        <p:nvGraphicFramePr>
          <p:cNvPr id="1483" name="Google Shape;1483;p103"/>
          <p:cNvGraphicFramePr/>
          <p:nvPr/>
        </p:nvGraphicFramePr>
        <p:xfrm>
          <a:off x="9885250" y="13544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{E0D2535B-F226-4442-9982-17DC6ED2ACF5}</a:tableStyleId>
              </a:tblPr>
              <a:tblGrid>
                <a:gridCol w="26126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WPŁYW*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pl-PL" sz="1200" u="none" strike="noStrik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Duży | mały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  <p:pic>
        <p:nvPicPr>
          <p:cNvPr id="1484" name="Google Shape;1484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6497" y="1548703"/>
            <a:ext cx="2861697" cy="45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_SW">
  <a:themeElements>
    <a:clrScheme name="NOWE KOLORY SW">
      <a:dk1>
        <a:srgbClr val="000000"/>
      </a:dk1>
      <a:lt1>
        <a:srgbClr val="FFFFFF"/>
      </a:lt1>
      <a:dk2>
        <a:srgbClr val="6D6E70"/>
      </a:dk2>
      <a:lt2>
        <a:srgbClr val="E3EACF"/>
      </a:lt2>
      <a:accent1>
        <a:srgbClr val="345288"/>
      </a:accent1>
      <a:accent2>
        <a:srgbClr val="C00000"/>
      </a:accent2>
      <a:accent3>
        <a:srgbClr val="9F8351"/>
      </a:accent3>
      <a:accent4>
        <a:srgbClr val="839943"/>
      </a:accent4>
      <a:accent5>
        <a:srgbClr val="FB9318"/>
      </a:accent5>
      <a:accent6>
        <a:srgbClr val="8F3D7B"/>
      </a:accent6>
      <a:hlink>
        <a:srgbClr val="C00000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